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3" r:id="rId8"/>
    <p:sldId id="264" r:id="rId9"/>
    <p:sldId id="262" r:id="rId1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068" autoAdjust="0"/>
    <p:restoredTop sz="86447" autoAdjust="0"/>
  </p:normalViewPr>
  <p:slideViewPr>
    <p:cSldViewPr>
      <p:cViewPr varScale="1">
        <p:scale>
          <a:sx n="70" d="100"/>
          <a:sy n="70" d="100"/>
        </p:scale>
        <p:origin x="-1482" y="-96"/>
      </p:cViewPr>
      <p:guideLst>
        <p:guide orient="horz" pos="2160"/>
        <p:guide pos="2880"/>
      </p:guideLst>
    </p:cSldViewPr>
  </p:slideViewPr>
  <p:outlineViewPr>
    <p:cViewPr>
      <p:scale>
        <a:sx n="33" d="100"/>
        <a:sy n="33" d="100"/>
      </p:scale>
      <p:origin x="0" y="167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9" name="Υπότιτλος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a:t>Στυλ κύριου υπότιτλου</a:t>
            </a:r>
            <a:endParaRPr kumimoji="0" lang="en-US"/>
          </a:p>
        </p:txBody>
      </p:sp>
      <p:sp>
        <p:nvSpPr>
          <p:cNvPr id="28" name="Τίτλος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l-GR"/>
              <a:t>Στυλ κύριου τίτλου</a:t>
            </a:r>
            <a:endParaRPr kumimoji="0" lang="en-US"/>
          </a:p>
        </p:txBody>
      </p:sp>
      <p:cxnSp>
        <p:nvCxnSpPr>
          <p:cNvPr id="8" name="Ευθεία γραμμή σύνδεσης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Έλλειψη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Θέση ημερομηνίας 14"/>
          <p:cNvSpPr>
            <a:spLocks noGrp="1"/>
          </p:cNvSpPr>
          <p:nvPr>
            <p:ph type="dt" sz="half" idx="10"/>
          </p:nvPr>
        </p:nvSpPr>
        <p:spPr/>
        <p:txBody>
          <a:bodyPr/>
          <a:lstStyle/>
          <a:p>
            <a:fld id="{18B6414B-9CAF-4806-BD4F-0D1F96B967F1}" type="datetimeFigureOut">
              <a:rPr lang="el-GR" smtClean="0"/>
              <a:t>1/11/2019</a:t>
            </a:fld>
            <a:endParaRPr lang="el-GR"/>
          </a:p>
        </p:txBody>
      </p:sp>
      <p:sp>
        <p:nvSpPr>
          <p:cNvPr id="16" name="Θέση αριθμού διαφάνειας 15"/>
          <p:cNvSpPr>
            <a:spLocks noGrp="1"/>
          </p:cNvSpPr>
          <p:nvPr>
            <p:ph type="sldNum" sz="quarter" idx="11"/>
          </p:nvPr>
        </p:nvSpPr>
        <p:spPr/>
        <p:txBody>
          <a:bodyPr/>
          <a:lstStyle/>
          <a:p>
            <a:fld id="{212E6744-BC9B-42FB-BDE1-FABE4A11D74D}" type="slidenum">
              <a:rPr lang="el-GR" smtClean="0"/>
              <a:t>‹#›</a:t>
            </a:fld>
            <a:endParaRPr lang="el-GR"/>
          </a:p>
        </p:txBody>
      </p:sp>
      <p:sp>
        <p:nvSpPr>
          <p:cNvPr id="17" name="Θέση υποσέλιδου 16"/>
          <p:cNvSpPr>
            <a:spLocks noGrp="1"/>
          </p:cNvSpPr>
          <p:nvPr>
            <p:ph type="ftr" sz="quarter" idx="12"/>
          </p:nvPr>
        </p:nvSpPr>
        <p:spPr/>
        <p:txBody>
          <a:bodyPr/>
          <a:lstStyle/>
          <a:p>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a:t>Στυλ κύριου τίτλου</a:t>
            </a:r>
            <a:endParaRPr kumimoji="0" lang="en-US"/>
          </a:p>
        </p:txBody>
      </p:sp>
      <p:sp>
        <p:nvSpPr>
          <p:cNvPr id="3" name="Θέση κατακόρυφου κειμένου 2"/>
          <p:cNvSpPr>
            <a:spLocks noGrp="1"/>
          </p:cNvSpPr>
          <p:nvPr>
            <p:ph type="body" orient="vert" idx="1"/>
          </p:nvPr>
        </p:nvSpPr>
        <p:spPr/>
        <p:txBody>
          <a:bodyPr vert="eaVert"/>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Θέση ημερομηνίας 3"/>
          <p:cNvSpPr>
            <a:spLocks noGrp="1"/>
          </p:cNvSpPr>
          <p:nvPr>
            <p:ph type="dt" sz="half" idx="10"/>
          </p:nvPr>
        </p:nvSpPr>
        <p:spPr/>
        <p:txBody>
          <a:bodyPr/>
          <a:lstStyle/>
          <a:p>
            <a:fld id="{18B6414B-9CAF-4806-BD4F-0D1F96B967F1}" type="datetimeFigureOut">
              <a:rPr lang="el-GR" smtClean="0"/>
              <a:t>1/11/2019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12E6744-BC9B-42FB-BDE1-FABE4A11D74D}" type="slidenum">
              <a:rPr lang="el-GR" smtClean="0"/>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kumimoji="0" lang="el-GR"/>
              <a:t>Στυλ κύριου τίτλου</a:t>
            </a:r>
            <a:endParaRPr kumimoji="0" lang="en-US"/>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Θέση ημερομηνίας 3"/>
          <p:cNvSpPr>
            <a:spLocks noGrp="1"/>
          </p:cNvSpPr>
          <p:nvPr>
            <p:ph type="dt" sz="half" idx="10"/>
          </p:nvPr>
        </p:nvSpPr>
        <p:spPr/>
        <p:txBody>
          <a:bodyPr/>
          <a:lstStyle/>
          <a:p>
            <a:fld id="{18B6414B-9CAF-4806-BD4F-0D1F96B967F1}" type="datetimeFigureOut">
              <a:rPr lang="el-GR" smtClean="0"/>
              <a:t>1/11/2019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12E6744-BC9B-42FB-BDE1-FABE4A11D74D}" type="slidenum">
              <a:rPr lang="el-GR" smtClean="0"/>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9" name="Θέση περιεχομένου 8"/>
          <p:cNvSpPr>
            <a:spLocks noGrp="1"/>
          </p:cNvSpPr>
          <p:nvPr>
            <p:ph idx="1"/>
          </p:nvPr>
        </p:nvSpPr>
        <p:spPr>
          <a:xfrm>
            <a:off x="457200" y="1524000"/>
            <a:ext cx="8229600" cy="4572000"/>
          </a:xfrm>
        </p:spPr>
        <p:txBody>
          <a:bodyPr/>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14" name="Θέση ημερομηνίας 13"/>
          <p:cNvSpPr>
            <a:spLocks noGrp="1"/>
          </p:cNvSpPr>
          <p:nvPr>
            <p:ph type="dt" sz="half" idx="14"/>
          </p:nvPr>
        </p:nvSpPr>
        <p:spPr/>
        <p:txBody>
          <a:bodyPr/>
          <a:lstStyle/>
          <a:p>
            <a:fld id="{18B6414B-9CAF-4806-BD4F-0D1F96B967F1}" type="datetimeFigureOut">
              <a:rPr lang="el-GR" smtClean="0"/>
              <a:t>1/11/2019</a:t>
            </a:fld>
            <a:endParaRPr lang="el-GR"/>
          </a:p>
        </p:txBody>
      </p:sp>
      <p:sp>
        <p:nvSpPr>
          <p:cNvPr id="15" name="Θέση αριθμού διαφάνειας 14"/>
          <p:cNvSpPr>
            <a:spLocks noGrp="1"/>
          </p:cNvSpPr>
          <p:nvPr>
            <p:ph type="sldNum" sz="quarter" idx="15"/>
          </p:nvPr>
        </p:nvSpPr>
        <p:spPr/>
        <p:txBody>
          <a:bodyPr/>
          <a:lstStyle>
            <a:lvl1pPr algn="ctr">
              <a:defRPr/>
            </a:lvl1pPr>
          </a:lstStyle>
          <a:p>
            <a:fld id="{212E6744-BC9B-42FB-BDE1-FABE4A11D74D}" type="slidenum">
              <a:rPr lang="el-GR" smtClean="0"/>
              <a:t>‹#›</a:t>
            </a:fld>
            <a:endParaRPr lang="el-GR"/>
          </a:p>
        </p:txBody>
      </p:sp>
      <p:sp>
        <p:nvSpPr>
          <p:cNvPr id="16" name="Θέση υποσέλιδου 15"/>
          <p:cNvSpPr>
            <a:spLocks noGrp="1"/>
          </p:cNvSpPr>
          <p:nvPr>
            <p:ph type="ftr" sz="quarter" idx="16"/>
          </p:nvPr>
        </p:nvSpPr>
        <p:spPr/>
        <p:txBody>
          <a:bodyPr/>
          <a:lstStyle/>
          <a:p>
            <a:endParaRPr lang="el-GR"/>
          </a:p>
        </p:txBody>
      </p:sp>
      <p:sp>
        <p:nvSpPr>
          <p:cNvPr id="17" name="Τίτλος 16"/>
          <p:cNvSpPr>
            <a:spLocks noGrp="1"/>
          </p:cNvSpPr>
          <p:nvPr>
            <p:ph type="title"/>
          </p:nvPr>
        </p:nvSpPr>
        <p:spPr/>
        <p:txBody>
          <a:bodyPr rtlCol="0" anchor="b" anchorCtr="0"/>
          <a:lstStyle/>
          <a:p>
            <a:r>
              <a:rPr kumimoji="0" lang="el-GR"/>
              <a:t>Στυλ κύριου τίτλου</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4" name="Θέση ημερομηνίας 3"/>
          <p:cNvSpPr>
            <a:spLocks noGrp="1"/>
          </p:cNvSpPr>
          <p:nvPr>
            <p:ph type="dt" sz="half" idx="10"/>
          </p:nvPr>
        </p:nvSpPr>
        <p:spPr/>
        <p:txBody>
          <a:bodyPr/>
          <a:lstStyle/>
          <a:p>
            <a:fld id="{18B6414B-9CAF-4806-BD4F-0D1F96B967F1}" type="datetimeFigureOut">
              <a:rPr lang="el-GR" smtClean="0"/>
              <a:t>1/11/2019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12E6744-BC9B-42FB-BDE1-FABE4A11D74D}" type="slidenum">
              <a:rPr lang="el-GR" smtClean="0"/>
              <a:t>‹#›</a:t>
            </a:fld>
            <a:endParaRPr lang="el-GR"/>
          </a:p>
        </p:txBody>
      </p:sp>
      <p:sp>
        <p:nvSpPr>
          <p:cNvPr id="2" name="Τίτλος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l-GR"/>
              <a:t>Στυλ κύριου τίτλου</a:t>
            </a:r>
            <a:endParaRPr kumimoji="0" lang="en-US"/>
          </a:p>
        </p:txBody>
      </p:sp>
      <p:sp>
        <p:nvSpPr>
          <p:cNvPr id="3" name="Θέση κειμένου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a:t>Στυλ υποδείγματος κειμένου</a:t>
            </a:r>
          </a:p>
        </p:txBody>
      </p:sp>
      <p:cxnSp>
        <p:nvCxnSpPr>
          <p:cNvPr id="7" name="Ευθεία γραμμή σύνδεσης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Θέση ημερομηνίας 4"/>
          <p:cNvSpPr>
            <a:spLocks noGrp="1"/>
          </p:cNvSpPr>
          <p:nvPr>
            <p:ph type="dt" sz="half" idx="10"/>
          </p:nvPr>
        </p:nvSpPr>
        <p:spPr/>
        <p:txBody>
          <a:bodyPr/>
          <a:lstStyle/>
          <a:p>
            <a:fld id="{18B6414B-9CAF-4806-BD4F-0D1F96B967F1}" type="datetimeFigureOut">
              <a:rPr lang="el-GR" smtClean="0"/>
              <a:t>1/11/2019</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212E6744-BC9B-42FB-BDE1-FABE4A11D74D}" type="slidenum">
              <a:rPr lang="el-GR" smtClean="0"/>
              <a:t>‹#›</a:t>
            </a:fld>
            <a:endParaRPr lang="el-GR"/>
          </a:p>
        </p:txBody>
      </p:sp>
      <p:sp>
        <p:nvSpPr>
          <p:cNvPr id="2" name="Τίτλος 1"/>
          <p:cNvSpPr>
            <a:spLocks noGrp="1"/>
          </p:cNvSpPr>
          <p:nvPr>
            <p:ph type="title"/>
          </p:nvPr>
        </p:nvSpPr>
        <p:spPr/>
        <p:txBody>
          <a:bodyPr/>
          <a:lstStyle/>
          <a:p>
            <a:r>
              <a:rPr kumimoji="0" lang="el-GR"/>
              <a:t>Στυλ κύριου τίτλου</a:t>
            </a:r>
            <a:endParaRPr kumimoji="0" lang="en-US"/>
          </a:p>
        </p:txBody>
      </p:sp>
      <p:sp>
        <p:nvSpPr>
          <p:cNvPr id="11" name="Θέση περιεχομένου 10"/>
          <p:cNvSpPr>
            <a:spLocks noGrp="1"/>
          </p:cNvSpPr>
          <p:nvPr>
            <p:ph sz="half" idx="1"/>
          </p:nvPr>
        </p:nvSpPr>
        <p:spPr>
          <a:xfrm>
            <a:off x="457200" y="1524000"/>
            <a:ext cx="4059936" cy="4572000"/>
          </a:xfrm>
        </p:spPr>
        <p:txBody>
          <a:bodyPr/>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13" name="Θέση περιεχομένου 12"/>
          <p:cNvSpPr>
            <a:spLocks noGrp="1"/>
          </p:cNvSpPr>
          <p:nvPr>
            <p:ph sz="half" idx="2"/>
          </p:nvPr>
        </p:nvSpPr>
        <p:spPr>
          <a:xfrm>
            <a:off x="4648200" y="1524000"/>
            <a:ext cx="4059936" cy="4572000"/>
          </a:xfrm>
        </p:spPr>
        <p:txBody>
          <a:bodyPr/>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9" name="Θέση αριθμού διαφάνειας 8"/>
          <p:cNvSpPr>
            <a:spLocks noGrp="1"/>
          </p:cNvSpPr>
          <p:nvPr>
            <p:ph type="sldNum" sz="quarter" idx="12"/>
          </p:nvPr>
        </p:nvSpPr>
        <p:spPr/>
        <p:txBody>
          <a:bodyPr/>
          <a:lstStyle/>
          <a:p>
            <a:fld id="{212E6744-BC9B-42FB-BDE1-FABE4A11D74D}" type="slidenum">
              <a:rPr lang="el-GR" smtClean="0"/>
              <a:t>‹#›</a:t>
            </a:fld>
            <a:endParaRPr lang="el-GR"/>
          </a:p>
        </p:txBody>
      </p:sp>
      <p:sp>
        <p:nvSpPr>
          <p:cNvPr id="8" name="Θέση υποσέλιδου 7"/>
          <p:cNvSpPr>
            <a:spLocks noGrp="1"/>
          </p:cNvSpPr>
          <p:nvPr>
            <p:ph type="ftr" sz="quarter" idx="11"/>
          </p:nvPr>
        </p:nvSpPr>
        <p:spPr/>
        <p:txBody>
          <a:bodyPr/>
          <a:lstStyle/>
          <a:p>
            <a:endParaRPr lang="el-GR"/>
          </a:p>
        </p:txBody>
      </p:sp>
      <p:sp>
        <p:nvSpPr>
          <p:cNvPr id="7" name="Θέση ημερομηνίας 6"/>
          <p:cNvSpPr>
            <a:spLocks noGrp="1"/>
          </p:cNvSpPr>
          <p:nvPr>
            <p:ph type="dt" sz="half" idx="10"/>
          </p:nvPr>
        </p:nvSpPr>
        <p:spPr/>
        <p:txBody>
          <a:bodyPr/>
          <a:lstStyle/>
          <a:p>
            <a:fld id="{18B6414B-9CAF-4806-BD4F-0D1F96B967F1}" type="datetimeFigureOut">
              <a:rPr lang="el-GR" smtClean="0"/>
              <a:t>1/11/2019</a:t>
            </a:fld>
            <a:endParaRPr lang="el-GR"/>
          </a:p>
        </p:txBody>
      </p:sp>
      <p:sp>
        <p:nvSpPr>
          <p:cNvPr id="3" name="Θέση κειμένου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a:t>Στυλ υποδείγματος κειμένου</a:t>
            </a:r>
          </a:p>
        </p:txBody>
      </p:sp>
      <p:sp>
        <p:nvSpPr>
          <p:cNvPr id="32" name="Θέση περιεχομένου 31"/>
          <p:cNvSpPr>
            <a:spLocks noGrp="1"/>
          </p:cNvSpPr>
          <p:nvPr>
            <p:ph sz="half" idx="2"/>
          </p:nvPr>
        </p:nvSpPr>
        <p:spPr>
          <a:xfrm>
            <a:off x="457200" y="2201896"/>
            <a:ext cx="4038600" cy="3913632"/>
          </a:xfrm>
        </p:spPr>
        <p:txBody>
          <a:bodyPr/>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34" name="Θέση περιεχομένου 33"/>
          <p:cNvSpPr>
            <a:spLocks noGrp="1"/>
          </p:cNvSpPr>
          <p:nvPr>
            <p:ph sz="quarter" idx="4"/>
          </p:nvPr>
        </p:nvSpPr>
        <p:spPr>
          <a:xfrm>
            <a:off x="4649788" y="2201896"/>
            <a:ext cx="4038600" cy="3913632"/>
          </a:xfrm>
        </p:spPr>
        <p:txBody>
          <a:bodyPr/>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2" name="Τίτλος 1"/>
          <p:cNvSpPr>
            <a:spLocks noGrp="1"/>
          </p:cNvSpPr>
          <p:nvPr>
            <p:ph type="title"/>
          </p:nvPr>
        </p:nvSpPr>
        <p:spPr>
          <a:xfrm>
            <a:off x="457200" y="155448"/>
            <a:ext cx="8229600" cy="1143000"/>
          </a:xfrm>
        </p:spPr>
        <p:txBody>
          <a:bodyPr anchor="b" anchorCtr="0"/>
          <a:lstStyle>
            <a:lvl1pPr>
              <a:defRPr/>
            </a:lvl1pPr>
          </a:lstStyle>
          <a:p>
            <a:r>
              <a:rPr kumimoji="0" lang="el-GR"/>
              <a:t>Στυλ κύριου τίτλου</a:t>
            </a:r>
            <a:endParaRPr kumimoji="0" lang="en-US"/>
          </a:p>
        </p:txBody>
      </p:sp>
      <p:sp>
        <p:nvSpPr>
          <p:cNvPr id="12" name="Θέση κειμένου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a:t>Στυλ υποδείγματος κειμένου</a:t>
            </a:r>
          </a:p>
        </p:txBody>
      </p:sp>
      <p:cxnSp>
        <p:nvCxnSpPr>
          <p:cNvPr id="10" name="Ευθεία γραμμή σύνδεσης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Ευθεία γραμμή σύνδεσης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Θέση ημερομηνίας 2"/>
          <p:cNvSpPr>
            <a:spLocks noGrp="1"/>
          </p:cNvSpPr>
          <p:nvPr>
            <p:ph type="dt" sz="half" idx="10"/>
          </p:nvPr>
        </p:nvSpPr>
        <p:spPr/>
        <p:txBody>
          <a:bodyPr/>
          <a:lstStyle/>
          <a:p>
            <a:fld id="{18B6414B-9CAF-4806-BD4F-0D1F96B967F1}" type="datetimeFigureOut">
              <a:rPr lang="el-GR" smtClean="0"/>
              <a:t>1/11/2019</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212E6744-BC9B-42FB-BDE1-FABE4A11D74D}" type="slidenum">
              <a:rPr lang="el-GR" smtClean="0"/>
              <a:t>‹#›</a:t>
            </a:fld>
            <a:endParaRPr lang="el-GR"/>
          </a:p>
        </p:txBody>
      </p:sp>
      <p:sp>
        <p:nvSpPr>
          <p:cNvPr id="2" name="Τίτλος 1"/>
          <p:cNvSpPr>
            <a:spLocks noGrp="1"/>
          </p:cNvSpPr>
          <p:nvPr>
            <p:ph type="title"/>
          </p:nvPr>
        </p:nvSpPr>
        <p:spPr/>
        <p:txBody>
          <a:bodyPr/>
          <a:lstStyle/>
          <a:p>
            <a:r>
              <a:rPr kumimoji="0" lang="el-GR"/>
              <a:t>Στυλ κύριου τίτλου</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18B6414B-9CAF-4806-BD4F-0D1F96B967F1}" type="datetimeFigureOut">
              <a:rPr lang="el-GR" smtClean="0"/>
              <a:t>1/11/2019</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212E6744-BC9B-42FB-BDE1-FABE4A11D74D}" type="slidenum">
              <a:rPr lang="el-GR" smtClean="0"/>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29" name="Θέση περιεχομένου 28"/>
          <p:cNvSpPr>
            <a:spLocks noGrp="1"/>
          </p:cNvSpPr>
          <p:nvPr>
            <p:ph sz="quarter" idx="1"/>
          </p:nvPr>
        </p:nvSpPr>
        <p:spPr>
          <a:xfrm>
            <a:off x="457200" y="457200"/>
            <a:ext cx="6248400" cy="5715000"/>
          </a:xfrm>
        </p:spPr>
        <p:txBody>
          <a:bodyPr/>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3" name="Θέση κειμένου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l-GR"/>
              <a:t>Στυλ υποδείγματος κειμένου</a:t>
            </a:r>
          </a:p>
        </p:txBody>
      </p:sp>
      <p:sp>
        <p:nvSpPr>
          <p:cNvPr id="31" name="Τίτλος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l-GR"/>
              <a:t>Στυλ κύριου τίτλου</a:t>
            </a:r>
            <a:endParaRPr kumimoji="0" lang="en-US"/>
          </a:p>
        </p:txBody>
      </p:sp>
      <p:sp>
        <p:nvSpPr>
          <p:cNvPr id="8" name="Θέση ημερομηνίας 7"/>
          <p:cNvSpPr>
            <a:spLocks noGrp="1"/>
          </p:cNvSpPr>
          <p:nvPr>
            <p:ph type="dt" sz="half" idx="14"/>
          </p:nvPr>
        </p:nvSpPr>
        <p:spPr/>
        <p:txBody>
          <a:bodyPr/>
          <a:lstStyle/>
          <a:p>
            <a:fld id="{18B6414B-9CAF-4806-BD4F-0D1F96B967F1}" type="datetimeFigureOut">
              <a:rPr lang="el-GR" smtClean="0"/>
              <a:t>1/11/2019</a:t>
            </a:fld>
            <a:endParaRPr lang="el-GR"/>
          </a:p>
        </p:txBody>
      </p:sp>
      <p:sp>
        <p:nvSpPr>
          <p:cNvPr id="9" name="Θέση αριθμού διαφάνειας 8"/>
          <p:cNvSpPr>
            <a:spLocks noGrp="1"/>
          </p:cNvSpPr>
          <p:nvPr>
            <p:ph type="sldNum" sz="quarter" idx="15"/>
          </p:nvPr>
        </p:nvSpPr>
        <p:spPr/>
        <p:txBody>
          <a:bodyPr/>
          <a:lstStyle/>
          <a:p>
            <a:fld id="{212E6744-BC9B-42FB-BDE1-FABE4A11D74D}" type="slidenum">
              <a:rPr lang="el-GR" smtClean="0"/>
              <a:t>‹#›</a:t>
            </a:fld>
            <a:endParaRPr lang="el-GR"/>
          </a:p>
        </p:txBody>
      </p:sp>
      <p:sp>
        <p:nvSpPr>
          <p:cNvPr id="10" name="Θέση υποσέλιδου 9"/>
          <p:cNvSpPr>
            <a:spLocks noGrp="1"/>
          </p:cNvSpPr>
          <p:nvPr>
            <p:ph type="ftr" sz="quarter" idx="16"/>
          </p:nvPr>
        </p:nvSpPr>
        <p:spPr/>
        <p:txBody>
          <a:bodyPr/>
          <a:lstStyle/>
          <a:p>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l-GR"/>
              <a:t>Στυλ κύριου τίτλου</a:t>
            </a:r>
            <a:endParaRPr kumimoji="0" lang="en-US"/>
          </a:p>
        </p:txBody>
      </p:sp>
      <p:sp>
        <p:nvSpPr>
          <p:cNvPr id="3" name="Θέση εικόνας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l-GR"/>
              <a:t>Κάντε κλικ στο εικονίδιο για να προσθέσετε μια εικόνα</a:t>
            </a:r>
            <a:endParaRPr kumimoji="0" lang="en-US"/>
          </a:p>
        </p:txBody>
      </p:sp>
      <p:sp>
        <p:nvSpPr>
          <p:cNvPr id="4" name="Θέση κειμένου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l-GR"/>
              <a:t>Στυλ υποδείγματος κειμένου</a:t>
            </a:r>
          </a:p>
        </p:txBody>
      </p:sp>
      <p:sp>
        <p:nvSpPr>
          <p:cNvPr id="8" name="Θέση ημερομηνίας 7"/>
          <p:cNvSpPr>
            <a:spLocks noGrp="1"/>
          </p:cNvSpPr>
          <p:nvPr>
            <p:ph type="dt" sz="half" idx="10"/>
          </p:nvPr>
        </p:nvSpPr>
        <p:spPr/>
        <p:txBody>
          <a:bodyPr/>
          <a:lstStyle/>
          <a:p>
            <a:fld id="{18B6414B-9CAF-4806-BD4F-0D1F96B967F1}" type="datetimeFigureOut">
              <a:rPr lang="el-GR" smtClean="0"/>
              <a:t>1/11/2019</a:t>
            </a:fld>
            <a:endParaRPr lang="el-GR"/>
          </a:p>
        </p:txBody>
      </p:sp>
      <p:sp>
        <p:nvSpPr>
          <p:cNvPr id="9" name="Θέση αριθμού διαφάνειας 8"/>
          <p:cNvSpPr>
            <a:spLocks noGrp="1"/>
          </p:cNvSpPr>
          <p:nvPr>
            <p:ph type="sldNum" sz="quarter" idx="11"/>
          </p:nvPr>
        </p:nvSpPr>
        <p:spPr/>
        <p:txBody>
          <a:bodyPr/>
          <a:lstStyle/>
          <a:p>
            <a:fld id="{212E6744-BC9B-42FB-BDE1-FABE4A11D74D}" type="slidenum">
              <a:rPr lang="el-GR" smtClean="0"/>
              <a:t>‹#›</a:t>
            </a:fld>
            <a:endParaRPr lang="el-GR"/>
          </a:p>
        </p:txBody>
      </p:sp>
      <p:sp>
        <p:nvSpPr>
          <p:cNvPr id="10" name="Θέση υποσέλιδου 9"/>
          <p:cNvSpPr>
            <a:spLocks noGrp="1"/>
          </p:cNvSpPr>
          <p:nvPr>
            <p:ph type="ftr" sz="quarter" idx="12"/>
          </p:nvPr>
        </p:nvSpPr>
        <p:spPr/>
        <p:txBody>
          <a:bodyPr/>
          <a:lstStyle/>
          <a:p>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Θέση κειμένου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l-GR"/>
              <a:t>Στυλ υποδείγματος κειμένου</a:t>
            </a:r>
          </a:p>
          <a:p>
            <a:pPr lvl="1" eaLnBrk="1" latinLnBrk="0" hangingPunct="1"/>
            <a:r>
              <a:rPr kumimoji="0" lang="el-GR"/>
              <a:t>Δεύτερου επιπέδου</a:t>
            </a:r>
          </a:p>
          <a:p>
            <a:pPr lvl="2" eaLnBrk="1" latinLnBrk="0" hangingPunct="1"/>
            <a:r>
              <a:rPr kumimoji="0" lang="el-GR"/>
              <a:t>Τρίτου επιπέδου</a:t>
            </a:r>
          </a:p>
          <a:p>
            <a:pPr lvl="3" eaLnBrk="1" latinLnBrk="0" hangingPunct="1"/>
            <a:r>
              <a:rPr kumimoji="0" lang="el-GR"/>
              <a:t>Τέταρτου επιπέδου</a:t>
            </a:r>
          </a:p>
          <a:p>
            <a:pPr lvl="4" eaLnBrk="1" latinLnBrk="0" hangingPunct="1"/>
            <a:r>
              <a:rPr kumimoji="0" lang="el-GR"/>
              <a:t>Πέμπτου επιπέδου</a:t>
            </a:r>
            <a:endParaRPr kumimoji="0" lang="en-US"/>
          </a:p>
        </p:txBody>
      </p:sp>
      <p:sp>
        <p:nvSpPr>
          <p:cNvPr id="24" name="Θέση ημερομηνίας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18B6414B-9CAF-4806-BD4F-0D1F96B967F1}" type="datetimeFigureOut">
              <a:rPr lang="el-GR" smtClean="0"/>
              <a:t>1/11/2019</a:t>
            </a:fld>
            <a:endParaRPr lang="el-GR"/>
          </a:p>
        </p:txBody>
      </p:sp>
      <p:sp>
        <p:nvSpPr>
          <p:cNvPr id="10" name="Θέση υποσέλιδου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l-GR"/>
          </a:p>
        </p:txBody>
      </p:sp>
      <p:sp>
        <p:nvSpPr>
          <p:cNvPr id="22" name="Θέση αριθμού διαφάνειας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212E6744-BC9B-42FB-BDE1-FABE4A11D74D}" type="slidenum">
              <a:rPr lang="el-GR" smtClean="0"/>
              <a:t>‹#›</a:t>
            </a:fld>
            <a:endParaRPr lang="el-GR"/>
          </a:p>
        </p:txBody>
      </p:sp>
      <p:sp>
        <p:nvSpPr>
          <p:cNvPr id="5" name="Θέση τίτλου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l-GR"/>
              <a:t>Στυλ κύριου τίτλου</a:t>
            </a:r>
            <a:endParaRPr kumimoji="0"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youtube.com/watch?v=nuPZUUED5uk"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mixanitouxronou.gr/ayto-itan-to-mystiko-quot-oplo-quot-ton-germanon-poy-kryptografoyse-ta-minymata-ston-v-pagkosmio-polemo-emoiaze-me-grafomichani-pos-quot-espase-quot-to-enigma/" TargetMode="External"/><Relationship Id="rId2" Type="http://schemas.openxmlformats.org/officeDocument/2006/relationships/hyperlink" Target="https://www.iefimerida.gr/news/54299/%CE%B1%CE%BB%CE%B1%CE%BD" TargetMode="External"/><Relationship Id="rId1" Type="http://schemas.openxmlformats.org/officeDocument/2006/relationships/slideLayout" Target="../slideLayouts/slideLayout2.xml"/><Relationship Id="rId4" Type="http://schemas.openxmlformats.org/officeDocument/2006/relationships/hyperlink" Target="https://el.wikipedia.org/wiki/%CE%91%CE%AF%CE%BD%CE%B9%CE%B3%CE%BC%CE%B1"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395536" y="692696"/>
            <a:ext cx="8305800" cy="1981200"/>
          </a:xfrm>
        </p:spPr>
        <p:txBody>
          <a:bodyPr/>
          <a:lstStyle/>
          <a:p>
            <a:r>
              <a:rPr lang="en-US" sz="9600" b="1" spc="0" dirty="0">
                <a:ln w="18415" cmpd="sng">
                  <a:solidFill>
                    <a:srgbClr val="FFFFFF"/>
                  </a:solidFill>
                  <a:prstDash val="solid"/>
                </a:ln>
                <a:solidFill>
                  <a:schemeClr val="tx1"/>
                </a:solidFill>
                <a:effectLst>
                  <a:outerShdw blurRad="50800" dist="38100" algn="l" rotWithShape="0">
                    <a:prstClr val="black">
                      <a:alpha val="40000"/>
                    </a:prstClr>
                  </a:outerShdw>
                  <a:reflection blurRad="6350" stA="60000" endA="900" endPos="58000" dir="5400000" sy="-100000" algn="bl" rotWithShape="0"/>
                </a:effectLst>
              </a:rPr>
              <a:t>THE ENIGMA</a:t>
            </a:r>
            <a:endParaRPr lang="el-GR" sz="9600" b="1" spc="0" dirty="0">
              <a:ln w="18415" cmpd="sng">
                <a:solidFill>
                  <a:srgbClr val="FFFFFF"/>
                </a:solidFill>
                <a:prstDash val="solid"/>
              </a:ln>
              <a:solidFill>
                <a:schemeClr val="tx1"/>
              </a:solidFill>
              <a:effectLst>
                <a:outerShdw blurRad="50800" dist="38100" algn="l" rotWithShape="0">
                  <a:prstClr val="black">
                    <a:alpha val="40000"/>
                  </a:prstClr>
                </a:outerShdw>
                <a:reflection blurRad="6350" stA="60000" endA="900" endPos="58000" dir="5400000" sy="-100000" algn="bl" rotWithShape="0"/>
              </a:effectLst>
            </a:endParaRPr>
          </a:p>
        </p:txBody>
      </p:sp>
      <p:sp>
        <p:nvSpPr>
          <p:cNvPr id="3" name="AutoShape 2" descr="Αποτέλεσμα εικόνας για alan tur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5" name="Εικόνα 4"/>
          <p:cNvPicPr>
            <a:picLocks noChangeAspect="1"/>
          </p:cNvPicPr>
          <p:nvPr/>
        </p:nvPicPr>
        <p:blipFill>
          <a:blip r:embed="rId4"/>
          <a:stretch>
            <a:fillRect/>
          </a:stretch>
        </p:blipFill>
        <p:spPr>
          <a:xfrm>
            <a:off x="2555776" y="3206254"/>
            <a:ext cx="4320480" cy="31755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Sad Epic Emotional Music - Farewell Lif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616" y="5085184"/>
            <a:ext cx="537592" cy="537592"/>
          </a:xfrm>
          <a:prstGeom prst="rect">
            <a:avLst/>
          </a:prstGeom>
        </p:spPr>
      </p:pic>
    </p:spTree>
    <p:extLst>
      <p:ext uri="{BB962C8B-B14F-4D97-AF65-F5344CB8AC3E}">
        <p14:creationId xmlns:p14="http://schemas.microsoft.com/office/powerpoint/2010/main" val="131029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1" repeatCount="indefinite"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457200" y="1524000"/>
            <a:ext cx="5122912" cy="4572000"/>
          </a:xfrm>
        </p:spPr>
        <p:txBody>
          <a:bodyPr>
            <a:normAutofit fontScale="92500"/>
          </a:bodyPr>
          <a:lstStyle/>
          <a:p>
            <a:r>
              <a:rPr lang="en-US" dirty="0">
                <a:latin typeface="Bernard MT Condensed" panose="02050806060905020404" pitchFamily="18" charset="0"/>
              </a:rPr>
              <a:t>On September 4, 1939, the day after the outbreak of </a:t>
            </a:r>
            <a:r>
              <a:rPr lang="en-US" dirty="0">
                <a:solidFill>
                  <a:srgbClr val="FF0000"/>
                </a:solidFill>
                <a:latin typeface="Bernard MT Condensed" panose="02050806060905020404" pitchFamily="18" charset="0"/>
              </a:rPr>
              <a:t>British </a:t>
            </a:r>
            <a:r>
              <a:rPr lang="en-US" dirty="0">
                <a:latin typeface="Bernard MT Condensed" panose="02050806060905020404" pitchFamily="18" charset="0"/>
              </a:rPr>
              <a:t>war against Germany, Alan Turing left Cambridge University and presented himself at Bletchley Park. North London, to participate in the UK's most secretive </a:t>
            </a:r>
            <a:r>
              <a:rPr lang="en-US" dirty="0" err="1">
                <a:latin typeface="Bernard MT Condensed" panose="02050806060905020404" pitchFamily="18" charset="0"/>
              </a:rPr>
              <a:t>programme</a:t>
            </a:r>
            <a:r>
              <a:rPr lang="en-US" dirty="0">
                <a:latin typeface="Bernard MT Condensed" panose="02050806060905020404" pitchFamily="18" charset="0"/>
              </a:rPr>
              <a:t>. The purpose of the </a:t>
            </a:r>
            <a:r>
              <a:rPr lang="en-US" dirty="0" err="1">
                <a:latin typeface="Bernard MT Condensed" panose="02050806060905020404" pitchFamily="18" charset="0"/>
              </a:rPr>
              <a:t>programme</a:t>
            </a:r>
            <a:r>
              <a:rPr lang="en-US" dirty="0">
                <a:latin typeface="Bernard MT Condensed" panose="02050806060905020404" pitchFamily="18" charset="0"/>
              </a:rPr>
              <a:t> was to break the code of conduct of the German armed forces, an encryption-communications system that was considered impossible to break.</a:t>
            </a:r>
          </a:p>
          <a:p>
            <a:endParaRPr lang="el-GR" dirty="0"/>
          </a:p>
        </p:txBody>
      </p:sp>
      <p:sp>
        <p:nvSpPr>
          <p:cNvPr id="3" name="Τίτλος 2"/>
          <p:cNvSpPr>
            <a:spLocks noGrp="1"/>
          </p:cNvSpPr>
          <p:nvPr>
            <p:ph type="title"/>
          </p:nvPr>
        </p:nvSpPr>
        <p:spPr/>
        <p:txBody>
          <a:bodyPr/>
          <a:lstStyle/>
          <a:p>
            <a:pPr algn="ctr"/>
            <a:r>
              <a:rPr lang="en-US" b="1" dirty="0">
                <a:solidFill>
                  <a:schemeClr val="accent6">
                    <a:lumMod val="60000"/>
                    <a:lumOff val="40000"/>
                  </a:schemeClr>
                </a:solidFill>
              </a:rPr>
              <a:t>General</a:t>
            </a:r>
            <a:r>
              <a:rPr lang="en-US" b="1" dirty="0"/>
              <a:t> information</a:t>
            </a:r>
            <a:endParaRPr lang="el-GR" b="1" dirty="0"/>
          </a:p>
        </p:txBody>
      </p:sp>
      <p:pic>
        <p:nvPicPr>
          <p:cNvPr id="2050" name="Picture 2" descr="Αποτέλεσμα εικόνας για alan turing"/>
          <p:cNvPicPr>
            <a:picLocks noChangeAspect="1" noChangeArrowheads="1"/>
          </p:cNvPicPr>
          <p:nvPr/>
        </p:nvPicPr>
        <p:blipFill rotWithShape="1">
          <a:blip r:embed="rId2">
            <a:extLst>
              <a:ext uri="{28A0092B-C50C-407E-A947-70E740481C1C}">
                <a14:useLocalDpi xmlns:a14="http://schemas.microsoft.com/office/drawing/2010/main" val="0"/>
              </a:ext>
            </a:extLst>
          </a:blip>
          <a:srcRect l="52269" t="25984" r="424" b="1676"/>
          <a:stretch/>
        </p:blipFill>
        <p:spPr bwMode="auto">
          <a:xfrm>
            <a:off x="5972343" y="1684717"/>
            <a:ext cx="2697775" cy="42505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1371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barn(inVertical)">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457200" y="1524000"/>
            <a:ext cx="7427168" cy="4572000"/>
          </a:xfrm>
        </p:spPr>
        <p:txBody>
          <a:bodyPr>
            <a:normAutofit fontScale="92500" lnSpcReduction="10000"/>
          </a:bodyPr>
          <a:lstStyle/>
          <a:p>
            <a:pPr algn="ctr"/>
            <a:endParaRPr lang="en-US" dirty="0"/>
          </a:p>
          <a:p>
            <a:pPr algn="ctr"/>
            <a:r>
              <a:rPr lang="en-US" dirty="0">
                <a:latin typeface="Bernard MT Condensed" panose="02050806060905020404" pitchFamily="18" charset="0"/>
              </a:rPr>
              <a:t>The 'Enigma' machine was designed by German engineer Artur </a:t>
            </a:r>
            <a:r>
              <a:rPr lang="en-US" dirty="0" err="1">
                <a:latin typeface="Bernard MT Condensed" panose="02050806060905020404" pitchFamily="18" charset="0"/>
              </a:rPr>
              <a:t>Surbius</a:t>
            </a:r>
            <a:r>
              <a:rPr lang="en-US" dirty="0">
                <a:latin typeface="Bernard MT Condensed" panose="02050806060905020404" pitchFamily="18" charset="0"/>
              </a:rPr>
              <a:t> at the end of WWII in response to the continuous decoding of German codes during the war and adopted by the German army in 1920. </a:t>
            </a:r>
          </a:p>
          <a:p>
            <a:pPr algn="ctr"/>
            <a:r>
              <a:rPr lang="en-US" dirty="0">
                <a:latin typeface="Bernard MT Condensed" panose="02050806060905020404" pitchFamily="18" charset="0"/>
              </a:rPr>
              <a:t>The first types of machine were simpler and Polish counterintelligence, with the help of theoretical mathematics, managed to break the codes and read the German marks.</a:t>
            </a:r>
          </a:p>
          <a:p>
            <a:pPr algn="ctr"/>
            <a:r>
              <a:rPr lang="en-US" dirty="0">
                <a:latin typeface="Bernard MT Condensed" panose="02050806060905020404" pitchFamily="18" charset="0"/>
              </a:rPr>
              <a:t> But starting in 1938, the Germans began to use more sophisticated machines with more sophisticated encryption systems, and the Polish advantage disappeared</a:t>
            </a:r>
            <a:endParaRPr lang="el-GR" dirty="0"/>
          </a:p>
        </p:txBody>
      </p:sp>
      <p:sp>
        <p:nvSpPr>
          <p:cNvPr id="3" name="Τίτλος 2"/>
          <p:cNvSpPr>
            <a:spLocks noGrp="1"/>
          </p:cNvSpPr>
          <p:nvPr>
            <p:ph type="title"/>
          </p:nvPr>
        </p:nvSpPr>
        <p:spPr/>
        <p:txBody>
          <a:bodyPr/>
          <a:lstStyle/>
          <a:p>
            <a:r>
              <a:rPr lang="en-US" b="1" dirty="0"/>
              <a:t>What was the </a:t>
            </a:r>
            <a:r>
              <a:rPr lang="en-US" b="1" dirty="0">
                <a:solidFill>
                  <a:srgbClr val="7030A0"/>
                </a:solidFill>
              </a:rPr>
              <a:t>Enigma machine?</a:t>
            </a:r>
            <a:endParaRPr lang="el-GR" b="1" dirty="0">
              <a:solidFill>
                <a:srgbClr val="7030A0"/>
              </a:solidFill>
            </a:endParaRPr>
          </a:p>
        </p:txBody>
      </p:sp>
    </p:spTree>
    <p:extLst>
      <p:ext uri="{BB962C8B-B14F-4D97-AF65-F5344CB8AC3E}">
        <p14:creationId xmlns:p14="http://schemas.microsoft.com/office/powerpoint/2010/main" val="341333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1000"/>
                                        <p:tgtEl>
                                          <p:spTgt spid="2">
                                            <p:txEl>
                                              <p:pRg st="2" end="2"/>
                                            </p:txEl>
                                          </p:spTgt>
                                        </p:tgtEl>
                                      </p:cBhvr>
                                    </p:animEffect>
                                    <p:anim calcmode="lin" valueType="num">
                                      <p:cBhvr>
                                        <p:cTn id="21"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1000"/>
                                        <p:tgtEl>
                                          <p:spTgt spid="2">
                                            <p:txEl>
                                              <p:pRg st="3" end="3"/>
                                            </p:txEl>
                                          </p:spTgt>
                                        </p:tgtEl>
                                      </p:cBhvr>
                                    </p:animEffect>
                                    <p:anim calcmode="lin" valueType="num">
                                      <p:cBhvr>
                                        <p:cTn id="2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p:txBody>
          <a:bodyPr>
            <a:normAutofit fontScale="92500" lnSpcReduction="10000"/>
          </a:bodyPr>
          <a:lstStyle/>
          <a:p>
            <a:pPr algn="ctr"/>
            <a:r>
              <a:rPr lang="el-GR" dirty="0"/>
              <a:t> </a:t>
            </a:r>
            <a:r>
              <a:rPr lang="en-US" dirty="0">
                <a:latin typeface="Bernard MT Condensed" panose="02050806060905020404" pitchFamily="18" charset="0"/>
              </a:rPr>
              <a:t>Turing realized that it was not necessary to examine all possible combinations to break the Enigma machine code. It showed that they could test the correct switch positions without having to look at the dashboard settings. The Turing machine could test combinations of letters at a time that was impossible for any human or group of people to achieve.</a:t>
            </a:r>
          </a:p>
          <a:p>
            <a:pPr algn="ctr"/>
            <a:r>
              <a:rPr lang="en-US" dirty="0">
                <a:latin typeface="Bernard MT Condensed" panose="02050806060905020404" pitchFamily="18" charset="0"/>
              </a:rPr>
              <a:t> Soon the English realized that the Germans were using specific phrases to open and close their messages. They were betrayed by their great confidence. Allied forces did not allow the Germans to understand that they could decrypt their messages. By the end of the war, Bletchley Park scientists had deciphered more than two and a half million messages and had contributed to the victory of the allies.</a:t>
            </a:r>
            <a:endParaRPr lang="el-GR" dirty="0"/>
          </a:p>
        </p:txBody>
      </p:sp>
      <p:sp>
        <p:nvSpPr>
          <p:cNvPr id="3" name="Τίτλος 2"/>
          <p:cNvSpPr>
            <a:spLocks noGrp="1"/>
          </p:cNvSpPr>
          <p:nvPr>
            <p:ph type="title"/>
          </p:nvPr>
        </p:nvSpPr>
        <p:spPr/>
        <p:txBody>
          <a:bodyPr/>
          <a:lstStyle/>
          <a:p>
            <a:pPr algn="ctr"/>
            <a:r>
              <a:rPr lang="en-US" b="1" dirty="0"/>
              <a:t>How was it </a:t>
            </a:r>
            <a:r>
              <a:rPr lang="en-US" b="1" dirty="0">
                <a:solidFill>
                  <a:srgbClr val="FFFF00"/>
                </a:solidFill>
              </a:rPr>
              <a:t>solved?</a:t>
            </a:r>
            <a:endParaRPr lang="el-GR" b="1" dirty="0">
              <a:solidFill>
                <a:srgbClr val="FFFF00"/>
              </a:solidFill>
            </a:endParaRPr>
          </a:p>
        </p:txBody>
      </p:sp>
    </p:spTree>
    <p:extLst>
      <p:ext uri="{BB962C8B-B14F-4D97-AF65-F5344CB8AC3E}">
        <p14:creationId xmlns:p14="http://schemas.microsoft.com/office/powerpoint/2010/main" val="52974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000"/>
                                        <p:tgtEl>
                                          <p:spTgt spid="2">
                                            <p:txEl>
                                              <p:pRg st="0" end="0"/>
                                            </p:txEl>
                                          </p:spTgt>
                                        </p:tgtEl>
                                      </p:cBhvr>
                                    </p:animEffect>
                                    <p:anim calcmode="lin" valueType="num">
                                      <p:cBhvr>
                                        <p:cTn id="1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1000"/>
                                        <p:tgtEl>
                                          <p:spTgt spid="2">
                                            <p:txEl>
                                              <p:pRg st="1" end="1"/>
                                            </p:txEl>
                                          </p:spTgt>
                                        </p:tgtEl>
                                      </p:cBhvr>
                                    </p:animEffect>
                                    <p:anim calcmode="lin" valueType="num">
                                      <p:cBhvr>
                                        <p:cTn id="2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251520" y="332656"/>
            <a:ext cx="3888432" cy="4572000"/>
          </a:xfrm>
        </p:spPr>
        <p:txBody>
          <a:bodyPr>
            <a:normAutofit/>
          </a:bodyPr>
          <a:lstStyle/>
          <a:p>
            <a:pPr marL="0" indent="0">
              <a:buNone/>
            </a:pPr>
            <a:r>
              <a:rPr lang="en-US" dirty="0">
                <a:latin typeface="Bernard MT Condensed" panose="02050806060905020404" pitchFamily="18" charset="0"/>
              </a:rPr>
              <a:t>Ultimately, Turing's perseverance and ingenuity would bring success. Turing succeeded in exploiting the errors in both the German encryption process and some of the Enigma part-machine operators, as well as in stealing German codes from captured enemy ships. </a:t>
            </a:r>
            <a:endParaRPr lang="el-GR" dirty="0">
              <a:solidFill>
                <a:srgbClr val="92D050"/>
              </a:solidFill>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03" t="2053" r="5405" b="5583"/>
          <a:stretch/>
        </p:blipFill>
        <p:spPr bwMode="auto">
          <a:xfrm>
            <a:off x="6300192" y="188640"/>
            <a:ext cx="2448272" cy="32403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Εικόνα 2"/>
          <p:cNvPicPr>
            <a:picLocks noChangeAspect="1"/>
          </p:cNvPicPr>
          <p:nvPr/>
        </p:nvPicPr>
        <p:blipFill>
          <a:blip r:embed="rId3"/>
          <a:stretch>
            <a:fillRect/>
          </a:stretch>
        </p:blipFill>
        <p:spPr>
          <a:xfrm>
            <a:off x="3995936" y="4005064"/>
            <a:ext cx="3473894" cy="2304256"/>
          </a:xfrm>
          <a:prstGeom prst="rect">
            <a:avLst/>
          </a:prstGeom>
          <a:ln>
            <a:noFill/>
          </a:ln>
          <a:effectLst>
            <a:outerShdw blurRad="292100" dist="139700" dir="2700000" algn="tl" rotWithShape="0">
              <a:srgbClr val="333333">
                <a:alpha val="65000"/>
              </a:srgbClr>
            </a:outerShdw>
          </a:effectLst>
        </p:spPr>
      </p:pic>
      <p:sp>
        <p:nvSpPr>
          <p:cNvPr id="4" name="Καμπύλο βέλος προς τα κάτω 3"/>
          <p:cNvSpPr/>
          <p:nvPr/>
        </p:nvSpPr>
        <p:spPr>
          <a:xfrm rot="19729856" flipH="1">
            <a:off x="4478222" y="2867295"/>
            <a:ext cx="1627523" cy="648072"/>
          </a:xfrm>
          <a:prstGeom prst="curved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423660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barn(inVertical)">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80">
                                          <p:stCondLst>
                                            <p:cond delay="0"/>
                                          </p:stCondLst>
                                        </p:cTn>
                                        <p:tgtEl>
                                          <p:spTgt spid="4"/>
                                        </p:tgtEl>
                                      </p:cBhvr>
                                    </p:animEffect>
                                    <p:anim calcmode="lin" valueType="num">
                                      <p:cBhvr>
                                        <p:cTn id="2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5" dur="26">
                                          <p:stCondLst>
                                            <p:cond delay="650"/>
                                          </p:stCondLst>
                                        </p:cTn>
                                        <p:tgtEl>
                                          <p:spTgt spid="4"/>
                                        </p:tgtEl>
                                      </p:cBhvr>
                                      <p:to x="100000" y="60000"/>
                                    </p:animScale>
                                    <p:animScale>
                                      <p:cBhvr>
                                        <p:cTn id="26" dur="166" decel="50000">
                                          <p:stCondLst>
                                            <p:cond delay="676"/>
                                          </p:stCondLst>
                                        </p:cTn>
                                        <p:tgtEl>
                                          <p:spTgt spid="4"/>
                                        </p:tgtEl>
                                      </p:cBhvr>
                                      <p:to x="100000" y="100000"/>
                                    </p:animScale>
                                    <p:animScale>
                                      <p:cBhvr>
                                        <p:cTn id="27" dur="26">
                                          <p:stCondLst>
                                            <p:cond delay="1312"/>
                                          </p:stCondLst>
                                        </p:cTn>
                                        <p:tgtEl>
                                          <p:spTgt spid="4"/>
                                        </p:tgtEl>
                                      </p:cBhvr>
                                      <p:to x="100000" y="80000"/>
                                    </p:animScale>
                                    <p:animScale>
                                      <p:cBhvr>
                                        <p:cTn id="28" dur="166" decel="50000">
                                          <p:stCondLst>
                                            <p:cond delay="1338"/>
                                          </p:stCondLst>
                                        </p:cTn>
                                        <p:tgtEl>
                                          <p:spTgt spid="4"/>
                                        </p:tgtEl>
                                      </p:cBhvr>
                                      <p:to x="100000" y="100000"/>
                                    </p:animScale>
                                    <p:animScale>
                                      <p:cBhvr>
                                        <p:cTn id="29" dur="26">
                                          <p:stCondLst>
                                            <p:cond delay="1642"/>
                                          </p:stCondLst>
                                        </p:cTn>
                                        <p:tgtEl>
                                          <p:spTgt spid="4"/>
                                        </p:tgtEl>
                                      </p:cBhvr>
                                      <p:to x="100000" y="90000"/>
                                    </p:animScale>
                                    <p:animScale>
                                      <p:cBhvr>
                                        <p:cTn id="30" dur="166" decel="50000">
                                          <p:stCondLst>
                                            <p:cond delay="1668"/>
                                          </p:stCondLst>
                                        </p:cTn>
                                        <p:tgtEl>
                                          <p:spTgt spid="4"/>
                                        </p:tgtEl>
                                      </p:cBhvr>
                                      <p:to x="100000" y="100000"/>
                                    </p:animScale>
                                    <p:animScale>
                                      <p:cBhvr>
                                        <p:cTn id="31" dur="26">
                                          <p:stCondLst>
                                            <p:cond delay="1808"/>
                                          </p:stCondLst>
                                        </p:cTn>
                                        <p:tgtEl>
                                          <p:spTgt spid="4"/>
                                        </p:tgtEl>
                                      </p:cBhvr>
                                      <p:to x="100000" y="95000"/>
                                    </p:animScale>
                                    <p:animScale>
                                      <p:cBhvr>
                                        <p:cTn id="32" dur="166" decel="50000">
                                          <p:stCondLst>
                                            <p:cond delay="1834"/>
                                          </p:stCondLst>
                                        </p:cTn>
                                        <p:tgtEl>
                                          <p:spTgt spid="4"/>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p:txBody>
          <a:bodyPr/>
          <a:lstStyle/>
          <a:p>
            <a:pPr marL="0" indent="0">
              <a:buNone/>
            </a:pPr>
            <a:r>
              <a:rPr lang="en-US" dirty="0">
                <a:latin typeface="Bernard MT Condensed" panose="02050806060905020404" pitchFamily="18" charset="0"/>
              </a:rPr>
              <a:t>By the end of the war, 210 cryptanalytic machines would be operational in Britain, reading every single enemy message, except for a 10-month period between February and December 1942 when the German navy activated the Enigma with four rotors.</a:t>
            </a:r>
          </a:p>
          <a:p>
            <a:pPr marL="0" indent="0">
              <a:buNone/>
            </a:pPr>
            <a:endParaRPr lang="el-GR" dirty="0"/>
          </a:p>
        </p:txBody>
      </p:sp>
      <p:sp>
        <p:nvSpPr>
          <p:cNvPr id="3" name="Τίτλος 2"/>
          <p:cNvSpPr>
            <a:spLocks noGrp="1"/>
          </p:cNvSpPr>
          <p:nvPr>
            <p:ph type="title"/>
          </p:nvPr>
        </p:nvSpPr>
        <p:spPr/>
        <p:txBody>
          <a:bodyPr>
            <a:normAutofit fontScale="90000"/>
          </a:bodyPr>
          <a:lstStyle/>
          <a:p>
            <a:pPr algn="ctr"/>
            <a:r>
              <a:rPr lang="en-US" b="1" dirty="0"/>
              <a:t/>
            </a:r>
            <a:br>
              <a:rPr lang="en-US" b="1" dirty="0"/>
            </a:br>
            <a:r>
              <a:rPr lang="en-US" b="1" dirty="0"/>
              <a:t/>
            </a:r>
            <a:br>
              <a:rPr lang="en-US" b="1" dirty="0"/>
            </a:br>
            <a:r>
              <a:rPr lang="en-US" b="1" dirty="0"/>
              <a:t/>
            </a:r>
            <a:br>
              <a:rPr lang="en-US" b="1" dirty="0"/>
            </a:br>
            <a:r>
              <a:rPr lang="en-US" b="1" dirty="0"/>
              <a:t/>
            </a:r>
            <a:br>
              <a:rPr lang="en-US" b="1" dirty="0"/>
            </a:br>
            <a:r>
              <a:rPr lang="en-US" b="1" dirty="0"/>
              <a:t/>
            </a:r>
            <a:br>
              <a:rPr lang="en-US" b="1" dirty="0"/>
            </a:br>
            <a:r>
              <a:rPr lang="en-US" b="1" dirty="0"/>
              <a:t/>
            </a:r>
            <a:br>
              <a:rPr lang="en-US" b="1" dirty="0"/>
            </a:br>
            <a:r>
              <a:rPr lang="en-US" b="1" dirty="0"/>
              <a:t/>
            </a:r>
            <a:br>
              <a:rPr lang="en-US" b="1" dirty="0"/>
            </a:br>
            <a:r>
              <a:rPr lang="en-US" b="1" dirty="0"/>
              <a:t/>
            </a:r>
            <a:br>
              <a:rPr lang="en-US" b="1" dirty="0"/>
            </a:br>
            <a:r>
              <a:rPr lang="en-US" b="1" dirty="0"/>
              <a:t/>
            </a:r>
            <a:br>
              <a:rPr lang="en-US" b="1" dirty="0"/>
            </a:br>
            <a:r>
              <a:rPr lang="en-US" b="1" dirty="0"/>
              <a:t>How </a:t>
            </a:r>
            <a:r>
              <a:rPr lang="en-US" b="1" dirty="0">
                <a:solidFill>
                  <a:srgbClr val="FF0000"/>
                </a:solidFill>
              </a:rPr>
              <a:t>did </a:t>
            </a:r>
            <a:r>
              <a:rPr lang="en-US" b="1" dirty="0"/>
              <a:t>the solution of the enigma </a:t>
            </a:r>
            <a:r>
              <a:rPr lang="en-US" b="1" u="sng" dirty="0">
                <a:solidFill>
                  <a:srgbClr val="92D050"/>
                </a:solidFill>
              </a:rPr>
              <a:t>affect</a:t>
            </a:r>
            <a:r>
              <a:rPr lang="en-US" b="1" dirty="0"/>
              <a:t> the War?</a:t>
            </a:r>
            <a:endParaRPr lang="el-GR"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3717032"/>
            <a:ext cx="4602088" cy="2784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73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000"/>
                                        <p:tgtEl>
                                          <p:spTgt spid="2">
                                            <p:txEl>
                                              <p:pRg st="0" end="0"/>
                                            </p:txEl>
                                          </p:spTgt>
                                        </p:tgtEl>
                                      </p:cBhvr>
                                    </p:animEffect>
                                    <p:anim calcmode="lin" valueType="num">
                                      <p:cBhvr>
                                        <p:cTn id="1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barn(inVertical)">
                                      <p:cBhvr>
                                        <p:cTn id="2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457200" y="3068960"/>
            <a:ext cx="8229600" cy="2018928"/>
          </a:xfrm>
        </p:spPr>
        <p:txBody>
          <a:bodyPr/>
          <a:lstStyle/>
          <a:p>
            <a:r>
              <a:rPr lang="en-US" dirty="0">
                <a:hlinkClick r:id="rId2"/>
              </a:rPr>
              <a:t>https://www.youtube.com/watch?v=nuPZUUED5uk</a:t>
            </a:r>
            <a:endParaRPr lang="el-GR" dirty="0"/>
          </a:p>
        </p:txBody>
      </p:sp>
      <p:sp>
        <p:nvSpPr>
          <p:cNvPr id="3" name="Τίτλος 2"/>
          <p:cNvSpPr>
            <a:spLocks noGrp="1"/>
          </p:cNvSpPr>
          <p:nvPr>
            <p:ph type="title"/>
          </p:nvPr>
        </p:nvSpPr>
        <p:spPr/>
        <p:txBody>
          <a:bodyPr/>
          <a:lstStyle/>
          <a:p>
            <a:pPr algn="ctr"/>
            <a:r>
              <a:rPr lang="en-US" dirty="0">
                <a:solidFill>
                  <a:srgbClr val="00B0F0"/>
                </a:solidFill>
              </a:rPr>
              <a:t>Movie</a:t>
            </a:r>
            <a:endParaRPr lang="el-GR" dirty="0">
              <a:solidFill>
                <a:srgbClr val="00B0F0"/>
              </a:solidFill>
            </a:endParaRPr>
          </a:p>
        </p:txBody>
      </p:sp>
      <p:sp>
        <p:nvSpPr>
          <p:cNvPr id="4" name="Ορθογώνιο 3"/>
          <p:cNvSpPr/>
          <p:nvPr/>
        </p:nvSpPr>
        <p:spPr>
          <a:xfrm>
            <a:off x="1043608" y="1700808"/>
            <a:ext cx="7488832" cy="954107"/>
          </a:xfrm>
          <a:prstGeom prst="rect">
            <a:avLst/>
          </a:prstGeom>
        </p:spPr>
        <p:txBody>
          <a:bodyPr wrap="square">
            <a:spAutoFit/>
          </a:bodyPr>
          <a:lstStyle/>
          <a:p>
            <a:r>
              <a:rPr lang="en-US" sz="2800" dirty="0">
                <a:latin typeface="Bernard MT Condensed" panose="02050806060905020404" pitchFamily="18" charset="0"/>
              </a:rPr>
              <a:t>We highly recommend you watch this movie which is based on the enigma solution.</a:t>
            </a:r>
            <a:endParaRPr lang="el-GR" sz="2800" dirty="0"/>
          </a:p>
        </p:txBody>
      </p:sp>
    </p:spTree>
    <p:extLst>
      <p:ext uri="{BB962C8B-B14F-4D97-AF65-F5344CB8AC3E}">
        <p14:creationId xmlns:p14="http://schemas.microsoft.com/office/powerpoint/2010/main" val="2229021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p:txBody>
          <a:bodyPr>
            <a:normAutofit/>
          </a:bodyPr>
          <a:lstStyle/>
          <a:p>
            <a:r>
              <a:rPr lang="en-US" dirty="0">
                <a:hlinkClick r:id="rId2"/>
              </a:rPr>
              <a:t>https://www.iefimerida.gr/news/54299/%CE%B1%CE%BB%CE%B1%CE%BD</a:t>
            </a:r>
            <a:endParaRPr lang="en-US" dirty="0"/>
          </a:p>
          <a:p>
            <a:pPr>
              <a:buFont typeface="Arial" panose="020B0604020202020204" pitchFamily="34" charset="0"/>
              <a:buChar char="•"/>
            </a:pPr>
            <a:r>
              <a:rPr lang="en-US" dirty="0">
                <a:hlinkClick r:id="rId3"/>
              </a:rPr>
              <a:t>https://www.mixanitouxronou.gr/ayto-itan-to-mystiko-quot-oplo-quot-ton-germanon-poy-kryptografoyse-ta-minymata-ston-v-pagkosmio-polemo-emoiaze-me-grafomichani-pos-quot-espase-quot-to-enigma/</a:t>
            </a:r>
            <a:endParaRPr lang="en-US" dirty="0"/>
          </a:p>
          <a:p>
            <a:r>
              <a:rPr lang="en-US" dirty="0">
                <a:hlinkClick r:id="rId4"/>
              </a:rPr>
              <a:t>https://el.wikipedia.org/wiki/%CE%91%CE%AF%CE%BD%CE%B9%CE%B3%CE%BC%CE%B1</a:t>
            </a:r>
            <a:endParaRPr lang="en-US" dirty="0"/>
          </a:p>
          <a:p>
            <a:endParaRPr lang="el-GR" dirty="0"/>
          </a:p>
        </p:txBody>
      </p:sp>
      <p:sp>
        <p:nvSpPr>
          <p:cNvPr id="3" name="Τίτλος 2"/>
          <p:cNvSpPr>
            <a:spLocks noGrp="1"/>
          </p:cNvSpPr>
          <p:nvPr>
            <p:ph type="title"/>
          </p:nvPr>
        </p:nvSpPr>
        <p:spPr/>
        <p:txBody>
          <a:bodyPr/>
          <a:lstStyle/>
          <a:p>
            <a:pPr algn="ctr"/>
            <a:r>
              <a:rPr lang="en-US" b="1" dirty="0">
                <a:solidFill>
                  <a:srgbClr val="0070C0"/>
                </a:solidFill>
              </a:rPr>
              <a:t>Sources</a:t>
            </a:r>
            <a:endParaRPr lang="el-GR" b="1" dirty="0">
              <a:solidFill>
                <a:srgbClr val="0070C0"/>
              </a:solidFill>
            </a:endParaRPr>
          </a:p>
        </p:txBody>
      </p:sp>
    </p:spTree>
    <p:extLst>
      <p:ext uri="{BB962C8B-B14F-4D97-AF65-F5344CB8AC3E}">
        <p14:creationId xmlns:p14="http://schemas.microsoft.com/office/powerpoint/2010/main" val="144651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p:txBody>
          <a:bodyPr/>
          <a:lstStyle/>
          <a:p>
            <a:endParaRPr lang="el-GR" dirty="0"/>
          </a:p>
        </p:txBody>
      </p:sp>
      <p:pic>
        <p:nvPicPr>
          <p:cNvPr id="4098" name="Picture 2" descr="Σχετική εικόν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6" y="-3942"/>
            <a:ext cx="9314782" cy="68619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99592" y="5805264"/>
            <a:ext cx="3312368" cy="646331"/>
          </a:xfrm>
          <a:prstGeom prst="rect">
            <a:avLst/>
          </a:prstGeom>
          <a:noFill/>
        </p:spPr>
        <p:txBody>
          <a:bodyPr wrap="square" rtlCol="0">
            <a:spAutoFit/>
          </a:bodyPr>
          <a:lstStyle/>
          <a:p>
            <a:r>
              <a:rPr lang="en-US" dirty="0">
                <a:solidFill>
                  <a:schemeClr val="accent6">
                    <a:lumMod val="60000"/>
                    <a:lumOff val="40000"/>
                  </a:schemeClr>
                </a:solidFill>
              </a:rPr>
              <a:t>VASSO SIAKANDARI</a:t>
            </a:r>
          </a:p>
          <a:p>
            <a:r>
              <a:rPr lang="en-US" dirty="0">
                <a:solidFill>
                  <a:schemeClr val="accent6">
                    <a:lumMod val="60000"/>
                    <a:lumOff val="40000"/>
                  </a:schemeClr>
                </a:solidFill>
              </a:rPr>
              <a:t>ELENI FRAGIADAKI</a:t>
            </a:r>
            <a:endParaRPr lang="el-GR" dirty="0">
              <a:solidFill>
                <a:schemeClr val="accent6">
                  <a:lumMod val="60000"/>
                  <a:lumOff val="40000"/>
                </a:schemeClr>
              </a:solidFill>
            </a:endParaRPr>
          </a:p>
        </p:txBody>
      </p:sp>
    </p:spTree>
    <p:extLst>
      <p:ext uri="{BB962C8B-B14F-4D97-AF65-F5344CB8AC3E}">
        <p14:creationId xmlns:p14="http://schemas.microsoft.com/office/powerpoint/2010/main" val="246800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down)">
                                      <p:cBhvr>
                                        <p:cTn id="25" dur="580">
                                          <p:stCondLst>
                                            <p:cond delay="0"/>
                                          </p:stCondLst>
                                        </p:cTn>
                                        <p:tgtEl>
                                          <p:spTgt spid="5">
                                            <p:txEl>
                                              <p:pRg st="1" end="1"/>
                                            </p:txEl>
                                          </p:spTgt>
                                        </p:tgtEl>
                                      </p:cBhvr>
                                    </p:animEffect>
                                    <p:anim calcmode="lin" valueType="num">
                                      <p:cBhvr>
                                        <p:cTn id="26"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xEl>
                                              <p:pRg st="1" end="1"/>
                                            </p:txEl>
                                          </p:spTgt>
                                        </p:tgtEl>
                                      </p:cBhvr>
                                      <p:to x="100000" y="60000"/>
                                    </p:animScale>
                                    <p:animScale>
                                      <p:cBhvr>
                                        <p:cTn id="32" dur="166" decel="50000">
                                          <p:stCondLst>
                                            <p:cond delay="676"/>
                                          </p:stCondLst>
                                        </p:cTn>
                                        <p:tgtEl>
                                          <p:spTgt spid="5">
                                            <p:txEl>
                                              <p:pRg st="1" end="1"/>
                                            </p:txEl>
                                          </p:spTgt>
                                        </p:tgtEl>
                                      </p:cBhvr>
                                      <p:to x="100000" y="100000"/>
                                    </p:animScale>
                                    <p:animScale>
                                      <p:cBhvr>
                                        <p:cTn id="33" dur="26">
                                          <p:stCondLst>
                                            <p:cond delay="1312"/>
                                          </p:stCondLst>
                                        </p:cTn>
                                        <p:tgtEl>
                                          <p:spTgt spid="5">
                                            <p:txEl>
                                              <p:pRg st="1" end="1"/>
                                            </p:txEl>
                                          </p:spTgt>
                                        </p:tgtEl>
                                      </p:cBhvr>
                                      <p:to x="100000" y="80000"/>
                                    </p:animScale>
                                    <p:animScale>
                                      <p:cBhvr>
                                        <p:cTn id="34" dur="166" decel="50000">
                                          <p:stCondLst>
                                            <p:cond delay="1338"/>
                                          </p:stCondLst>
                                        </p:cTn>
                                        <p:tgtEl>
                                          <p:spTgt spid="5">
                                            <p:txEl>
                                              <p:pRg st="1" end="1"/>
                                            </p:txEl>
                                          </p:spTgt>
                                        </p:tgtEl>
                                      </p:cBhvr>
                                      <p:to x="100000" y="100000"/>
                                    </p:animScale>
                                    <p:animScale>
                                      <p:cBhvr>
                                        <p:cTn id="35" dur="26">
                                          <p:stCondLst>
                                            <p:cond delay="1642"/>
                                          </p:stCondLst>
                                        </p:cTn>
                                        <p:tgtEl>
                                          <p:spTgt spid="5">
                                            <p:txEl>
                                              <p:pRg st="1" end="1"/>
                                            </p:txEl>
                                          </p:spTgt>
                                        </p:tgtEl>
                                      </p:cBhvr>
                                      <p:to x="100000" y="90000"/>
                                    </p:animScale>
                                    <p:animScale>
                                      <p:cBhvr>
                                        <p:cTn id="36" dur="166" decel="50000">
                                          <p:stCondLst>
                                            <p:cond delay="1668"/>
                                          </p:stCondLst>
                                        </p:cTn>
                                        <p:tgtEl>
                                          <p:spTgt spid="5">
                                            <p:txEl>
                                              <p:pRg st="1" end="1"/>
                                            </p:txEl>
                                          </p:spTgt>
                                        </p:tgtEl>
                                      </p:cBhvr>
                                      <p:to x="100000" y="100000"/>
                                    </p:animScale>
                                    <p:animScale>
                                      <p:cBhvr>
                                        <p:cTn id="37" dur="26">
                                          <p:stCondLst>
                                            <p:cond delay="1808"/>
                                          </p:stCondLst>
                                        </p:cTn>
                                        <p:tgtEl>
                                          <p:spTgt spid="5">
                                            <p:txEl>
                                              <p:pRg st="1" end="1"/>
                                            </p:txEl>
                                          </p:spTgt>
                                        </p:tgtEl>
                                      </p:cBhvr>
                                      <p:to x="100000" y="95000"/>
                                    </p:animScale>
                                    <p:animScale>
                                      <p:cBhvr>
                                        <p:cTn id="38" dur="166" decel="50000">
                                          <p:stCondLst>
                                            <p:cond delay="1834"/>
                                          </p:stCondLst>
                                        </p:cTn>
                                        <p:tgtEl>
                                          <p:spTgt spid="5">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Χαρτί">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Χαρτί">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Χαρτί">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153</TotalTime>
  <Words>298</Words>
  <Application>Microsoft Office PowerPoint</Application>
  <PresentationFormat>Προβολή στην οθόνη (4:3)</PresentationFormat>
  <Paragraphs>23</Paragraphs>
  <Slides>9</Slides>
  <Notes>0</Notes>
  <HiddenSlides>0</HiddenSlides>
  <MMClips>1</MMClips>
  <ScaleCrop>false</ScaleCrop>
  <HeadingPairs>
    <vt:vector size="4" baseType="variant">
      <vt:variant>
        <vt:lpstr>Θέμα</vt:lpstr>
      </vt:variant>
      <vt:variant>
        <vt:i4>1</vt:i4>
      </vt:variant>
      <vt:variant>
        <vt:lpstr>Τίτλοι διαφανειών</vt:lpstr>
      </vt:variant>
      <vt:variant>
        <vt:i4>9</vt:i4>
      </vt:variant>
    </vt:vector>
  </HeadingPairs>
  <TitlesOfParts>
    <vt:vector size="10" baseType="lpstr">
      <vt:lpstr>Χαρτί</vt:lpstr>
      <vt:lpstr>THE ENIGMA</vt:lpstr>
      <vt:lpstr>General information</vt:lpstr>
      <vt:lpstr>What was the Enigma machine?</vt:lpstr>
      <vt:lpstr>How was it solved?</vt:lpstr>
      <vt:lpstr>Παρουσίαση του PowerPoint</vt:lpstr>
      <vt:lpstr>         How did the solution of the enigma affect the War?</vt:lpstr>
      <vt:lpstr>Movie</vt:lpstr>
      <vt:lpstr>Sources</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Sissy</dc:creator>
  <cp:lastModifiedBy>Maria</cp:lastModifiedBy>
  <cp:revision>21</cp:revision>
  <dcterms:created xsi:type="dcterms:W3CDTF">2019-10-06T15:30:38Z</dcterms:created>
  <dcterms:modified xsi:type="dcterms:W3CDTF">2019-11-01T19:04:27Z</dcterms:modified>
</cp:coreProperties>
</file>