
<file path=[Content_Types].xml><?xml version="1.0" encoding="utf-8"?>
<Types xmlns="http://schemas.openxmlformats.org/package/2006/content-types">
  <Default Extension="jfif"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69" r:id="rId5"/>
    <p:sldId id="259" r:id="rId6"/>
    <p:sldId id="260" r:id="rId7"/>
    <p:sldId id="270" r:id="rId8"/>
    <p:sldId id="261" r:id="rId9"/>
    <p:sldId id="271" r:id="rId10"/>
    <p:sldId id="262" r:id="rId11"/>
    <p:sldId id="267"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61" autoAdjust="0"/>
    <p:restoredTop sz="94660"/>
  </p:normalViewPr>
  <p:slideViewPr>
    <p:cSldViewPr snapToGrid="0">
      <p:cViewPr varScale="1">
        <p:scale>
          <a:sx n="122" d="100"/>
          <a:sy n="122" d="100"/>
        </p:scale>
        <p:origin x="224"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6E46D1-BA84-49FA-8E08-EC0B9A4E2BD9}"/>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FE927CF-6741-4051-9ED5-D958E62DF1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8A9C5DA-563C-4C0C-803A-80BEC795073F}"/>
              </a:ext>
            </a:extLst>
          </p:cNvPr>
          <p:cNvSpPr>
            <a:spLocks noGrp="1"/>
          </p:cNvSpPr>
          <p:nvPr>
            <p:ph type="dt" sz="half" idx="10"/>
          </p:nvPr>
        </p:nvSpPr>
        <p:spPr/>
        <p:txBody>
          <a:bodyPr/>
          <a:lstStyle/>
          <a:p>
            <a:fld id="{C3AAA10A-06B7-4661-9924-2C8EC820A4BB}" type="datetimeFigureOut">
              <a:rPr lang="el-GR" smtClean="0"/>
              <a:t>15/12/19</a:t>
            </a:fld>
            <a:endParaRPr lang="el-GR"/>
          </a:p>
        </p:txBody>
      </p:sp>
      <p:sp>
        <p:nvSpPr>
          <p:cNvPr id="5" name="Θέση υποσέλιδου 4">
            <a:extLst>
              <a:ext uri="{FF2B5EF4-FFF2-40B4-BE49-F238E27FC236}">
                <a16:creationId xmlns:a16="http://schemas.microsoft.com/office/drawing/2014/main" id="{DD294B6D-46F5-448C-8B5B-63061FD4F51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6BA61DC-3D14-4C32-8136-3B264E9EDF39}"/>
              </a:ext>
            </a:extLst>
          </p:cNvPr>
          <p:cNvSpPr>
            <a:spLocks noGrp="1"/>
          </p:cNvSpPr>
          <p:nvPr>
            <p:ph type="sldNum" sz="quarter" idx="12"/>
          </p:nvPr>
        </p:nvSpPr>
        <p:spPr/>
        <p:txBody>
          <a:bodyPr/>
          <a:lstStyle/>
          <a:p>
            <a:fld id="{1DDBAF01-91E1-4324-B087-B1794E808CAD}" type="slidenum">
              <a:rPr lang="el-GR" smtClean="0"/>
              <a:t>‹#›</a:t>
            </a:fld>
            <a:endParaRPr lang="el-GR"/>
          </a:p>
        </p:txBody>
      </p:sp>
    </p:spTree>
    <p:extLst>
      <p:ext uri="{BB962C8B-B14F-4D97-AF65-F5344CB8AC3E}">
        <p14:creationId xmlns:p14="http://schemas.microsoft.com/office/powerpoint/2010/main" val="2781451467"/>
      </p:ext>
    </p:extLst>
  </p:cSld>
  <p:clrMapOvr>
    <a:masterClrMapping/>
  </p:clrMapOvr>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1A77F4-568C-4F73-A097-F4001FAE574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79D4830-AE00-4360-B8F7-314AAFC1D82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3F4FC96-ECCE-4CA3-9B91-C2E3626B6FB2}"/>
              </a:ext>
            </a:extLst>
          </p:cNvPr>
          <p:cNvSpPr>
            <a:spLocks noGrp="1"/>
          </p:cNvSpPr>
          <p:nvPr>
            <p:ph type="dt" sz="half" idx="10"/>
          </p:nvPr>
        </p:nvSpPr>
        <p:spPr/>
        <p:txBody>
          <a:bodyPr/>
          <a:lstStyle/>
          <a:p>
            <a:fld id="{C3AAA10A-06B7-4661-9924-2C8EC820A4BB}" type="datetimeFigureOut">
              <a:rPr lang="el-GR" smtClean="0"/>
              <a:t>15/12/19</a:t>
            </a:fld>
            <a:endParaRPr lang="el-GR"/>
          </a:p>
        </p:txBody>
      </p:sp>
      <p:sp>
        <p:nvSpPr>
          <p:cNvPr id="5" name="Θέση υποσέλιδου 4">
            <a:extLst>
              <a:ext uri="{FF2B5EF4-FFF2-40B4-BE49-F238E27FC236}">
                <a16:creationId xmlns:a16="http://schemas.microsoft.com/office/drawing/2014/main" id="{A510A7F6-9C3F-4424-A74C-D6CCC46F0B9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8B34DA4-B5C6-4087-903A-402E494082AB}"/>
              </a:ext>
            </a:extLst>
          </p:cNvPr>
          <p:cNvSpPr>
            <a:spLocks noGrp="1"/>
          </p:cNvSpPr>
          <p:nvPr>
            <p:ph type="sldNum" sz="quarter" idx="12"/>
          </p:nvPr>
        </p:nvSpPr>
        <p:spPr/>
        <p:txBody>
          <a:bodyPr/>
          <a:lstStyle/>
          <a:p>
            <a:fld id="{1DDBAF01-91E1-4324-B087-B1794E808CAD}" type="slidenum">
              <a:rPr lang="el-GR" smtClean="0"/>
              <a:t>‹#›</a:t>
            </a:fld>
            <a:endParaRPr lang="el-GR"/>
          </a:p>
        </p:txBody>
      </p:sp>
    </p:spTree>
    <p:extLst>
      <p:ext uri="{BB962C8B-B14F-4D97-AF65-F5344CB8AC3E}">
        <p14:creationId xmlns:p14="http://schemas.microsoft.com/office/powerpoint/2010/main" val="3143315950"/>
      </p:ext>
    </p:extLst>
  </p:cSld>
  <p:clrMapOvr>
    <a:masterClrMapping/>
  </p:clrMapOvr>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2E49432-5E54-4FC4-A4A3-EC3D739E79E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3142404-1558-46BD-87C4-DA7AD90D889B}"/>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35E33A1-5C25-4414-8AB4-F920B14E766B}"/>
              </a:ext>
            </a:extLst>
          </p:cNvPr>
          <p:cNvSpPr>
            <a:spLocks noGrp="1"/>
          </p:cNvSpPr>
          <p:nvPr>
            <p:ph type="dt" sz="half" idx="10"/>
          </p:nvPr>
        </p:nvSpPr>
        <p:spPr/>
        <p:txBody>
          <a:bodyPr/>
          <a:lstStyle/>
          <a:p>
            <a:fld id="{C3AAA10A-06B7-4661-9924-2C8EC820A4BB}" type="datetimeFigureOut">
              <a:rPr lang="el-GR" smtClean="0"/>
              <a:t>15/12/19</a:t>
            </a:fld>
            <a:endParaRPr lang="el-GR"/>
          </a:p>
        </p:txBody>
      </p:sp>
      <p:sp>
        <p:nvSpPr>
          <p:cNvPr id="5" name="Θέση υποσέλιδου 4">
            <a:extLst>
              <a:ext uri="{FF2B5EF4-FFF2-40B4-BE49-F238E27FC236}">
                <a16:creationId xmlns:a16="http://schemas.microsoft.com/office/drawing/2014/main" id="{93D22CA6-BC7D-4BE2-846D-27630F4C9B9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7EC1D2B-2CE7-463E-9649-DEFAE8B0D08C}"/>
              </a:ext>
            </a:extLst>
          </p:cNvPr>
          <p:cNvSpPr>
            <a:spLocks noGrp="1"/>
          </p:cNvSpPr>
          <p:nvPr>
            <p:ph type="sldNum" sz="quarter" idx="12"/>
          </p:nvPr>
        </p:nvSpPr>
        <p:spPr/>
        <p:txBody>
          <a:bodyPr/>
          <a:lstStyle/>
          <a:p>
            <a:fld id="{1DDBAF01-91E1-4324-B087-B1794E808CAD}" type="slidenum">
              <a:rPr lang="el-GR" smtClean="0"/>
              <a:t>‹#›</a:t>
            </a:fld>
            <a:endParaRPr lang="el-GR"/>
          </a:p>
        </p:txBody>
      </p:sp>
    </p:spTree>
    <p:extLst>
      <p:ext uri="{BB962C8B-B14F-4D97-AF65-F5344CB8AC3E}">
        <p14:creationId xmlns:p14="http://schemas.microsoft.com/office/powerpoint/2010/main" val="1306301658"/>
      </p:ext>
    </p:extLst>
  </p:cSld>
  <p:clrMapOvr>
    <a:masterClrMapping/>
  </p:clrMapOvr>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0D2BC3-B812-4172-94F3-C7BB9C40900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DD05A28-45E4-46BC-B884-C5A5F0AE385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BDCB113-4EDE-47F3-BD03-605CDE5BE1DC}"/>
              </a:ext>
            </a:extLst>
          </p:cNvPr>
          <p:cNvSpPr>
            <a:spLocks noGrp="1"/>
          </p:cNvSpPr>
          <p:nvPr>
            <p:ph type="dt" sz="half" idx="10"/>
          </p:nvPr>
        </p:nvSpPr>
        <p:spPr/>
        <p:txBody>
          <a:bodyPr/>
          <a:lstStyle/>
          <a:p>
            <a:fld id="{C3AAA10A-06B7-4661-9924-2C8EC820A4BB}" type="datetimeFigureOut">
              <a:rPr lang="el-GR" smtClean="0"/>
              <a:t>15/12/19</a:t>
            </a:fld>
            <a:endParaRPr lang="el-GR"/>
          </a:p>
        </p:txBody>
      </p:sp>
      <p:sp>
        <p:nvSpPr>
          <p:cNvPr id="5" name="Θέση υποσέλιδου 4">
            <a:extLst>
              <a:ext uri="{FF2B5EF4-FFF2-40B4-BE49-F238E27FC236}">
                <a16:creationId xmlns:a16="http://schemas.microsoft.com/office/drawing/2014/main" id="{9FB71838-9FA4-4523-A530-3B71634567F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4EF6840-FFBB-4EC2-A5DA-EFB662934180}"/>
              </a:ext>
            </a:extLst>
          </p:cNvPr>
          <p:cNvSpPr>
            <a:spLocks noGrp="1"/>
          </p:cNvSpPr>
          <p:nvPr>
            <p:ph type="sldNum" sz="quarter" idx="12"/>
          </p:nvPr>
        </p:nvSpPr>
        <p:spPr/>
        <p:txBody>
          <a:bodyPr/>
          <a:lstStyle/>
          <a:p>
            <a:fld id="{1DDBAF01-91E1-4324-B087-B1794E808CAD}" type="slidenum">
              <a:rPr lang="el-GR" smtClean="0"/>
              <a:t>‹#›</a:t>
            </a:fld>
            <a:endParaRPr lang="el-GR"/>
          </a:p>
        </p:txBody>
      </p:sp>
    </p:spTree>
    <p:extLst>
      <p:ext uri="{BB962C8B-B14F-4D97-AF65-F5344CB8AC3E}">
        <p14:creationId xmlns:p14="http://schemas.microsoft.com/office/powerpoint/2010/main" val="2686941962"/>
      </p:ext>
    </p:extLst>
  </p:cSld>
  <p:clrMapOvr>
    <a:masterClrMapping/>
  </p:clrMapOvr>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B261F0-B249-460A-BB41-573C4DBECC2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EB533F5-A0D9-4331-AB65-EC23CF8208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EEBF0E6A-4435-44A7-A065-D1C77263E770}"/>
              </a:ext>
            </a:extLst>
          </p:cNvPr>
          <p:cNvSpPr>
            <a:spLocks noGrp="1"/>
          </p:cNvSpPr>
          <p:nvPr>
            <p:ph type="dt" sz="half" idx="10"/>
          </p:nvPr>
        </p:nvSpPr>
        <p:spPr/>
        <p:txBody>
          <a:bodyPr/>
          <a:lstStyle/>
          <a:p>
            <a:fld id="{C3AAA10A-06B7-4661-9924-2C8EC820A4BB}" type="datetimeFigureOut">
              <a:rPr lang="el-GR" smtClean="0"/>
              <a:t>15/12/19</a:t>
            </a:fld>
            <a:endParaRPr lang="el-GR"/>
          </a:p>
        </p:txBody>
      </p:sp>
      <p:sp>
        <p:nvSpPr>
          <p:cNvPr id="5" name="Θέση υποσέλιδου 4">
            <a:extLst>
              <a:ext uri="{FF2B5EF4-FFF2-40B4-BE49-F238E27FC236}">
                <a16:creationId xmlns:a16="http://schemas.microsoft.com/office/drawing/2014/main" id="{3797BD81-F6B2-40E7-A4E1-E49E2E874F9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DFADC7B-D2EF-4461-B17C-BC67BE561D7E}"/>
              </a:ext>
            </a:extLst>
          </p:cNvPr>
          <p:cNvSpPr>
            <a:spLocks noGrp="1"/>
          </p:cNvSpPr>
          <p:nvPr>
            <p:ph type="sldNum" sz="quarter" idx="12"/>
          </p:nvPr>
        </p:nvSpPr>
        <p:spPr/>
        <p:txBody>
          <a:bodyPr/>
          <a:lstStyle/>
          <a:p>
            <a:fld id="{1DDBAF01-91E1-4324-B087-B1794E808CAD}" type="slidenum">
              <a:rPr lang="el-GR" smtClean="0"/>
              <a:t>‹#›</a:t>
            </a:fld>
            <a:endParaRPr lang="el-GR"/>
          </a:p>
        </p:txBody>
      </p:sp>
    </p:spTree>
    <p:extLst>
      <p:ext uri="{BB962C8B-B14F-4D97-AF65-F5344CB8AC3E}">
        <p14:creationId xmlns:p14="http://schemas.microsoft.com/office/powerpoint/2010/main" val="3614457402"/>
      </p:ext>
    </p:extLst>
  </p:cSld>
  <p:clrMapOvr>
    <a:masterClrMapping/>
  </p:clrMapOvr>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FA6B1D-10FD-4966-B8D2-0F52D0863A7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44C8986-479B-4798-8492-F28D48BC3AD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7E7C96A2-8E2A-4E6E-8849-43C7261BFF5B}"/>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3AE42009-7227-46E2-BC39-99184539665F}"/>
              </a:ext>
            </a:extLst>
          </p:cNvPr>
          <p:cNvSpPr>
            <a:spLocks noGrp="1"/>
          </p:cNvSpPr>
          <p:nvPr>
            <p:ph type="dt" sz="half" idx="10"/>
          </p:nvPr>
        </p:nvSpPr>
        <p:spPr/>
        <p:txBody>
          <a:bodyPr/>
          <a:lstStyle/>
          <a:p>
            <a:fld id="{C3AAA10A-06B7-4661-9924-2C8EC820A4BB}" type="datetimeFigureOut">
              <a:rPr lang="el-GR" smtClean="0"/>
              <a:t>15/12/19</a:t>
            </a:fld>
            <a:endParaRPr lang="el-GR"/>
          </a:p>
        </p:txBody>
      </p:sp>
      <p:sp>
        <p:nvSpPr>
          <p:cNvPr id="6" name="Θέση υποσέλιδου 5">
            <a:extLst>
              <a:ext uri="{FF2B5EF4-FFF2-40B4-BE49-F238E27FC236}">
                <a16:creationId xmlns:a16="http://schemas.microsoft.com/office/drawing/2014/main" id="{E7E80265-0768-45DA-BEDE-2B8732DD6B8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580A8E7-3872-49BD-B854-958CB1AB2F89}"/>
              </a:ext>
            </a:extLst>
          </p:cNvPr>
          <p:cNvSpPr>
            <a:spLocks noGrp="1"/>
          </p:cNvSpPr>
          <p:nvPr>
            <p:ph type="sldNum" sz="quarter" idx="12"/>
          </p:nvPr>
        </p:nvSpPr>
        <p:spPr/>
        <p:txBody>
          <a:bodyPr/>
          <a:lstStyle/>
          <a:p>
            <a:fld id="{1DDBAF01-91E1-4324-B087-B1794E808CAD}" type="slidenum">
              <a:rPr lang="el-GR" smtClean="0"/>
              <a:t>‹#›</a:t>
            </a:fld>
            <a:endParaRPr lang="el-GR"/>
          </a:p>
        </p:txBody>
      </p:sp>
    </p:spTree>
    <p:extLst>
      <p:ext uri="{BB962C8B-B14F-4D97-AF65-F5344CB8AC3E}">
        <p14:creationId xmlns:p14="http://schemas.microsoft.com/office/powerpoint/2010/main" val="1349873224"/>
      </p:ext>
    </p:extLst>
  </p:cSld>
  <p:clrMapOvr>
    <a:masterClrMapping/>
  </p:clrMapOvr>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960F6F-084E-4AD8-B4C5-4143FF87B66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9CECC76-3FCD-4E97-8D75-FF702B0983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43F38734-DA5F-46C5-A58A-D4F3A0BB3B7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46FA4279-9B8A-4E69-B389-BEC47129F1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69E02F2-DFE7-4E31-BF21-BB4BAD12D3D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7A2ED6B-106C-49B1-80DE-F0521396BB57}"/>
              </a:ext>
            </a:extLst>
          </p:cNvPr>
          <p:cNvSpPr>
            <a:spLocks noGrp="1"/>
          </p:cNvSpPr>
          <p:nvPr>
            <p:ph type="dt" sz="half" idx="10"/>
          </p:nvPr>
        </p:nvSpPr>
        <p:spPr/>
        <p:txBody>
          <a:bodyPr/>
          <a:lstStyle/>
          <a:p>
            <a:fld id="{C3AAA10A-06B7-4661-9924-2C8EC820A4BB}" type="datetimeFigureOut">
              <a:rPr lang="el-GR" smtClean="0"/>
              <a:t>15/12/19</a:t>
            </a:fld>
            <a:endParaRPr lang="el-GR"/>
          </a:p>
        </p:txBody>
      </p:sp>
      <p:sp>
        <p:nvSpPr>
          <p:cNvPr id="8" name="Θέση υποσέλιδου 7">
            <a:extLst>
              <a:ext uri="{FF2B5EF4-FFF2-40B4-BE49-F238E27FC236}">
                <a16:creationId xmlns:a16="http://schemas.microsoft.com/office/drawing/2014/main" id="{0FF9CE61-A7EC-4AAE-A5B9-2CD117434C49}"/>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C4E7C56-4D42-4BBF-85EA-B9CF091AD1FD}"/>
              </a:ext>
            </a:extLst>
          </p:cNvPr>
          <p:cNvSpPr>
            <a:spLocks noGrp="1"/>
          </p:cNvSpPr>
          <p:nvPr>
            <p:ph type="sldNum" sz="quarter" idx="12"/>
          </p:nvPr>
        </p:nvSpPr>
        <p:spPr/>
        <p:txBody>
          <a:bodyPr/>
          <a:lstStyle/>
          <a:p>
            <a:fld id="{1DDBAF01-91E1-4324-B087-B1794E808CAD}" type="slidenum">
              <a:rPr lang="el-GR" smtClean="0"/>
              <a:t>‹#›</a:t>
            </a:fld>
            <a:endParaRPr lang="el-GR"/>
          </a:p>
        </p:txBody>
      </p:sp>
    </p:spTree>
    <p:extLst>
      <p:ext uri="{BB962C8B-B14F-4D97-AF65-F5344CB8AC3E}">
        <p14:creationId xmlns:p14="http://schemas.microsoft.com/office/powerpoint/2010/main" val="3326802591"/>
      </p:ext>
    </p:extLst>
  </p:cSld>
  <p:clrMapOvr>
    <a:masterClrMapping/>
  </p:clrMapOvr>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33E13E-E4A4-4406-88B6-41EF04F4169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67C4CD28-BEB2-4802-A211-24B07352154A}"/>
              </a:ext>
            </a:extLst>
          </p:cNvPr>
          <p:cNvSpPr>
            <a:spLocks noGrp="1"/>
          </p:cNvSpPr>
          <p:nvPr>
            <p:ph type="dt" sz="half" idx="10"/>
          </p:nvPr>
        </p:nvSpPr>
        <p:spPr/>
        <p:txBody>
          <a:bodyPr/>
          <a:lstStyle/>
          <a:p>
            <a:fld id="{C3AAA10A-06B7-4661-9924-2C8EC820A4BB}" type="datetimeFigureOut">
              <a:rPr lang="el-GR" smtClean="0"/>
              <a:t>15/12/19</a:t>
            </a:fld>
            <a:endParaRPr lang="el-GR"/>
          </a:p>
        </p:txBody>
      </p:sp>
      <p:sp>
        <p:nvSpPr>
          <p:cNvPr id="4" name="Θέση υποσέλιδου 3">
            <a:extLst>
              <a:ext uri="{FF2B5EF4-FFF2-40B4-BE49-F238E27FC236}">
                <a16:creationId xmlns:a16="http://schemas.microsoft.com/office/drawing/2014/main" id="{A102D2A4-B4DE-4194-8B22-3E35AA559129}"/>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2FDF0CBD-51F1-4700-B009-1F11ABB459D7}"/>
              </a:ext>
            </a:extLst>
          </p:cNvPr>
          <p:cNvSpPr>
            <a:spLocks noGrp="1"/>
          </p:cNvSpPr>
          <p:nvPr>
            <p:ph type="sldNum" sz="quarter" idx="12"/>
          </p:nvPr>
        </p:nvSpPr>
        <p:spPr/>
        <p:txBody>
          <a:bodyPr/>
          <a:lstStyle/>
          <a:p>
            <a:fld id="{1DDBAF01-91E1-4324-B087-B1794E808CAD}" type="slidenum">
              <a:rPr lang="el-GR" smtClean="0"/>
              <a:t>‹#›</a:t>
            </a:fld>
            <a:endParaRPr lang="el-GR"/>
          </a:p>
        </p:txBody>
      </p:sp>
    </p:spTree>
    <p:extLst>
      <p:ext uri="{BB962C8B-B14F-4D97-AF65-F5344CB8AC3E}">
        <p14:creationId xmlns:p14="http://schemas.microsoft.com/office/powerpoint/2010/main" val="4191444458"/>
      </p:ext>
    </p:extLst>
  </p:cSld>
  <p:clrMapOvr>
    <a:masterClrMapping/>
  </p:clrMapOvr>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A50AB68-6DC7-4EDA-B37F-896421692687}"/>
              </a:ext>
            </a:extLst>
          </p:cNvPr>
          <p:cNvSpPr>
            <a:spLocks noGrp="1"/>
          </p:cNvSpPr>
          <p:nvPr>
            <p:ph type="dt" sz="half" idx="10"/>
          </p:nvPr>
        </p:nvSpPr>
        <p:spPr/>
        <p:txBody>
          <a:bodyPr/>
          <a:lstStyle/>
          <a:p>
            <a:fld id="{C3AAA10A-06B7-4661-9924-2C8EC820A4BB}" type="datetimeFigureOut">
              <a:rPr lang="el-GR" smtClean="0"/>
              <a:t>15/12/19</a:t>
            </a:fld>
            <a:endParaRPr lang="el-GR"/>
          </a:p>
        </p:txBody>
      </p:sp>
      <p:sp>
        <p:nvSpPr>
          <p:cNvPr id="3" name="Θέση υποσέλιδου 2">
            <a:extLst>
              <a:ext uri="{FF2B5EF4-FFF2-40B4-BE49-F238E27FC236}">
                <a16:creationId xmlns:a16="http://schemas.microsoft.com/office/drawing/2014/main" id="{A2018592-AF2B-4A7E-A63A-C6B0D86F95A3}"/>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C1FE427-EAC0-4C23-A3BB-9DAB15D1607C}"/>
              </a:ext>
            </a:extLst>
          </p:cNvPr>
          <p:cNvSpPr>
            <a:spLocks noGrp="1"/>
          </p:cNvSpPr>
          <p:nvPr>
            <p:ph type="sldNum" sz="quarter" idx="12"/>
          </p:nvPr>
        </p:nvSpPr>
        <p:spPr/>
        <p:txBody>
          <a:bodyPr/>
          <a:lstStyle/>
          <a:p>
            <a:fld id="{1DDBAF01-91E1-4324-B087-B1794E808CAD}" type="slidenum">
              <a:rPr lang="el-GR" smtClean="0"/>
              <a:t>‹#›</a:t>
            </a:fld>
            <a:endParaRPr lang="el-GR"/>
          </a:p>
        </p:txBody>
      </p:sp>
    </p:spTree>
    <p:extLst>
      <p:ext uri="{BB962C8B-B14F-4D97-AF65-F5344CB8AC3E}">
        <p14:creationId xmlns:p14="http://schemas.microsoft.com/office/powerpoint/2010/main" val="166169453"/>
      </p:ext>
    </p:extLst>
  </p:cSld>
  <p:clrMapOvr>
    <a:masterClrMapping/>
  </p:clrMapOvr>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F5DE6E-7748-47B5-A42A-F13D1D90D60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C4D4EA6-2A70-4284-87F7-CB2F5F0C20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5BDC3E9-17B8-4886-A740-E0FB0624FF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DED7869-AA26-450C-B762-309A84E329E9}"/>
              </a:ext>
            </a:extLst>
          </p:cNvPr>
          <p:cNvSpPr>
            <a:spLocks noGrp="1"/>
          </p:cNvSpPr>
          <p:nvPr>
            <p:ph type="dt" sz="half" idx="10"/>
          </p:nvPr>
        </p:nvSpPr>
        <p:spPr/>
        <p:txBody>
          <a:bodyPr/>
          <a:lstStyle/>
          <a:p>
            <a:fld id="{C3AAA10A-06B7-4661-9924-2C8EC820A4BB}" type="datetimeFigureOut">
              <a:rPr lang="el-GR" smtClean="0"/>
              <a:t>15/12/19</a:t>
            </a:fld>
            <a:endParaRPr lang="el-GR"/>
          </a:p>
        </p:txBody>
      </p:sp>
      <p:sp>
        <p:nvSpPr>
          <p:cNvPr id="6" name="Θέση υποσέλιδου 5">
            <a:extLst>
              <a:ext uri="{FF2B5EF4-FFF2-40B4-BE49-F238E27FC236}">
                <a16:creationId xmlns:a16="http://schemas.microsoft.com/office/drawing/2014/main" id="{12B08C39-72DD-4145-98C1-4309DE06850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7B59341-B37F-4185-81B0-822DF7C8E8C9}"/>
              </a:ext>
            </a:extLst>
          </p:cNvPr>
          <p:cNvSpPr>
            <a:spLocks noGrp="1"/>
          </p:cNvSpPr>
          <p:nvPr>
            <p:ph type="sldNum" sz="quarter" idx="12"/>
          </p:nvPr>
        </p:nvSpPr>
        <p:spPr/>
        <p:txBody>
          <a:bodyPr/>
          <a:lstStyle/>
          <a:p>
            <a:fld id="{1DDBAF01-91E1-4324-B087-B1794E808CAD}" type="slidenum">
              <a:rPr lang="el-GR" smtClean="0"/>
              <a:t>‹#›</a:t>
            </a:fld>
            <a:endParaRPr lang="el-GR"/>
          </a:p>
        </p:txBody>
      </p:sp>
    </p:spTree>
    <p:extLst>
      <p:ext uri="{BB962C8B-B14F-4D97-AF65-F5344CB8AC3E}">
        <p14:creationId xmlns:p14="http://schemas.microsoft.com/office/powerpoint/2010/main" val="2103934438"/>
      </p:ext>
    </p:extLst>
  </p:cSld>
  <p:clrMapOvr>
    <a:masterClrMapping/>
  </p:clrMapOvr>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698A87-6093-42C6-B6F5-72FE69F2142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AC5B609-1BB3-475B-9BA1-CADE01ADC3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CE61B11-3F66-4966-865D-03DB95A092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6990C66-56A4-4F1A-B15E-F0BC6633372C}"/>
              </a:ext>
            </a:extLst>
          </p:cNvPr>
          <p:cNvSpPr>
            <a:spLocks noGrp="1"/>
          </p:cNvSpPr>
          <p:nvPr>
            <p:ph type="dt" sz="half" idx="10"/>
          </p:nvPr>
        </p:nvSpPr>
        <p:spPr/>
        <p:txBody>
          <a:bodyPr/>
          <a:lstStyle/>
          <a:p>
            <a:fld id="{C3AAA10A-06B7-4661-9924-2C8EC820A4BB}" type="datetimeFigureOut">
              <a:rPr lang="el-GR" smtClean="0"/>
              <a:t>15/12/19</a:t>
            </a:fld>
            <a:endParaRPr lang="el-GR"/>
          </a:p>
        </p:txBody>
      </p:sp>
      <p:sp>
        <p:nvSpPr>
          <p:cNvPr id="6" name="Θέση υποσέλιδου 5">
            <a:extLst>
              <a:ext uri="{FF2B5EF4-FFF2-40B4-BE49-F238E27FC236}">
                <a16:creationId xmlns:a16="http://schemas.microsoft.com/office/drawing/2014/main" id="{CEC61C86-B982-49FC-8143-93519C93842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764381C-AEE3-4E17-A9A7-3984C5E36D78}"/>
              </a:ext>
            </a:extLst>
          </p:cNvPr>
          <p:cNvSpPr>
            <a:spLocks noGrp="1"/>
          </p:cNvSpPr>
          <p:nvPr>
            <p:ph type="sldNum" sz="quarter" idx="12"/>
          </p:nvPr>
        </p:nvSpPr>
        <p:spPr/>
        <p:txBody>
          <a:bodyPr/>
          <a:lstStyle/>
          <a:p>
            <a:fld id="{1DDBAF01-91E1-4324-B087-B1794E808CAD}" type="slidenum">
              <a:rPr lang="el-GR" smtClean="0"/>
              <a:t>‹#›</a:t>
            </a:fld>
            <a:endParaRPr lang="el-GR"/>
          </a:p>
        </p:txBody>
      </p:sp>
    </p:spTree>
    <p:extLst>
      <p:ext uri="{BB962C8B-B14F-4D97-AF65-F5344CB8AC3E}">
        <p14:creationId xmlns:p14="http://schemas.microsoft.com/office/powerpoint/2010/main" val="2233972340"/>
      </p:ext>
    </p:extLst>
  </p:cSld>
  <p:clrMapOvr>
    <a:masterClrMapping/>
  </p:clrMapOvr>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8475">
              <a:srgbClr val="B8CAE8"/>
            </a:gs>
            <a:gs pos="0">
              <a:schemeClr val="accent1">
                <a:lumMod val="5000"/>
                <a:lumOff val="95000"/>
              </a:schemeClr>
            </a:gs>
            <a:gs pos="36000">
              <a:schemeClr val="accent1">
                <a:lumMod val="85000"/>
                <a:lumOff val="1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ADC23E9-9113-4969-ACF9-9B4B51FD2A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139F9F2-E91D-4B87-8B4E-FA248D8C95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207A3C4-5B1C-4310-836B-A7383B9B11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AA10A-06B7-4661-9924-2C8EC820A4BB}" type="datetimeFigureOut">
              <a:rPr lang="el-GR" smtClean="0"/>
              <a:t>15/12/19</a:t>
            </a:fld>
            <a:endParaRPr lang="el-GR"/>
          </a:p>
        </p:txBody>
      </p:sp>
      <p:sp>
        <p:nvSpPr>
          <p:cNvPr id="5" name="Θέση υποσέλιδου 4">
            <a:extLst>
              <a:ext uri="{FF2B5EF4-FFF2-40B4-BE49-F238E27FC236}">
                <a16:creationId xmlns:a16="http://schemas.microsoft.com/office/drawing/2014/main" id="{A6AC5FA2-EDEC-4C97-944F-04C4A12B55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37634A2-C7C8-4D26-BF1E-C709B99676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DBAF01-91E1-4324-B087-B1794E808CAD}" type="slidenum">
              <a:rPr lang="el-GR" smtClean="0"/>
              <a:t>‹#›</a:t>
            </a:fld>
            <a:endParaRPr lang="el-GR"/>
          </a:p>
        </p:txBody>
      </p:sp>
    </p:spTree>
    <p:extLst>
      <p:ext uri="{BB962C8B-B14F-4D97-AF65-F5344CB8AC3E}">
        <p14:creationId xmlns:p14="http://schemas.microsoft.com/office/powerpoint/2010/main" val="190702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8475">
              <a:srgbClr val="B8CAE8"/>
            </a:gs>
            <a:gs pos="0">
              <a:schemeClr val="accent1">
                <a:lumMod val="5000"/>
                <a:lumOff val="95000"/>
              </a:schemeClr>
            </a:gs>
            <a:gs pos="36000">
              <a:schemeClr val="accent1">
                <a:lumMod val="85000"/>
                <a:lumOff val="1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46FC72-8291-4E79-92D4-20CDCD597272}"/>
              </a:ext>
            </a:extLst>
          </p:cNvPr>
          <p:cNvSpPr>
            <a:spLocks noGrp="1"/>
          </p:cNvSpPr>
          <p:nvPr>
            <p:ph type="ctrTitle"/>
          </p:nvPr>
        </p:nvSpPr>
        <p:spPr/>
        <p:txBody>
          <a:bodyPr>
            <a:normAutofit/>
          </a:bodyPr>
          <a:lstStyle/>
          <a:p>
            <a:r>
              <a:rPr lang="el-GR" sz="3200" dirty="0">
                <a:latin typeface="Arial" pitchFamily="34" charset="0"/>
                <a:cs typeface="Arial" pitchFamily="34" charset="0"/>
              </a:rPr>
              <a:t>Οικιακή Οικονομία</a:t>
            </a:r>
          </a:p>
        </p:txBody>
      </p:sp>
      <p:sp>
        <p:nvSpPr>
          <p:cNvPr id="3" name="Υπότιτλος 2">
            <a:extLst>
              <a:ext uri="{FF2B5EF4-FFF2-40B4-BE49-F238E27FC236}">
                <a16:creationId xmlns:a16="http://schemas.microsoft.com/office/drawing/2014/main" id="{0C5154D2-06D0-4B43-B9E4-CD886B15F157}"/>
              </a:ext>
            </a:extLst>
          </p:cNvPr>
          <p:cNvSpPr>
            <a:spLocks noGrp="1"/>
          </p:cNvSpPr>
          <p:nvPr>
            <p:ph type="subTitle" idx="1"/>
          </p:nvPr>
        </p:nvSpPr>
        <p:spPr/>
        <p:txBody>
          <a:bodyPr/>
          <a:lstStyle/>
          <a:p>
            <a:r>
              <a:rPr lang="el-GR" dirty="0">
                <a:latin typeface="Arial" pitchFamily="34" charset="0"/>
                <a:cs typeface="Arial" pitchFamily="34" charset="0"/>
              </a:rPr>
              <a:t>Αναστασία</a:t>
            </a:r>
          </a:p>
        </p:txBody>
      </p:sp>
    </p:spTree>
    <p:extLst>
      <p:ext uri="{BB962C8B-B14F-4D97-AF65-F5344CB8AC3E}">
        <p14:creationId xmlns:p14="http://schemas.microsoft.com/office/powerpoint/2010/main" val="86109661"/>
      </p:ext>
    </p:extLst>
  </p:cSld>
  <p:clrMapOvr>
    <a:masterClrMapping/>
  </p:clrMapOvr>
  <mc:AlternateContent xmlns:mc="http://schemas.openxmlformats.org/markup-compatibility/2006" xmlns:p14="http://schemas.microsoft.com/office/powerpoint/2010/main">
    <mc:Choice Requires="p14">
      <p:transition spd="slow" p14:dur="1500" advClick="0" advTm="5000">
        <p:split orient="vert"/>
      </p:transition>
    </mc:Choice>
    <mc:Fallback xmlns="">
      <p:transition spd="slow" advClick="0" advTm="5000">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Arial" pitchFamily="34" charset="0"/>
                <a:cs typeface="Arial" pitchFamily="34" charset="0"/>
              </a:rPr>
              <a:t>ΠΗΓΕΣ</a:t>
            </a:r>
          </a:p>
        </p:txBody>
      </p:sp>
      <p:sp>
        <p:nvSpPr>
          <p:cNvPr id="3" name="Θέση περιεχομένου 2"/>
          <p:cNvSpPr>
            <a:spLocks noGrp="1"/>
          </p:cNvSpPr>
          <p:nvPr>
            <p:ph idx="1"/>
          </p:nvPr>
        </p:nvSpPr>
        <p:spPr/>
        <p:txBody>
          <a:bodyPr>
            <a:normAutofit/>
          </a:bodyPr>
          <a:lstStyle/>
          <a:p>
            <a:r>
              <a:rPr lang="el-GR" sz="2400" dirty="0">
                <a:latin typeface="Arial" pitchFamily="34" charset="0"/>
                <a:cs typeface="Arial" pitchFamily="34" charset="0"/>
              </a:rPr>
              <a:t>Αρχαία Ιστορία (Α Γυμνασίου) - Βιβλίο Μαθητή </a:t>
            </a:r>
          </a:p>
          <a:p>
            <a:r>
              <a:rPr lang="el-GR" sz="2400" dirty="0" err="1">
                <a:latin typeface="Arial" pitchFamily="34" charset="0"/>
                <a:cs typeface="Arial" pitchFamily="34" charset="0"/>
              </a:rPr>
              <a:t>Βικιπαίδεια</a:t>
            </a:r>
            <a:endParaRPr lang="el-GR" sz="2400" dirty="0">
              <a:latin typeface="Arial" pitchFamily="34" charset="0"/>
              <a:cs typeface="Arial" pitchFamily="34" charset="0"/>
            </a:endParaRPr>
          </a:p>
        </p:txBody>
      </p:sp>
    </p:spTree>
    <p:extLst>
      <p:ext uri="{BB962C8B-B14F-4D97-AF65-F5344CB8AC3E}">
        <p14:creationId xmlns:p14="http://schemas.microsoft.com/office/powerpoint/2010/main" val="1623824947"/>
      </p:ext>
    </p:extLst>
  </p:cSld>
  <p:clrMapOvr>
    <a:masterClrMapping/>
  </p:clrMapOvr>
  <mc:AlternateContent xmlns:mc="http://schemas.openxmlformats.org/markup-compatibility/2006" xmlns:p14="http://schemas.microsoft.com/office/powerpoint/2010/main">
    <mc:Choice Requires="p14">
      <p:transition spd="slow" p14:dur="1500" advClick="0" advTm="5000">
        <p:split orient="vert"/>
      </p:transition>
    </mc:Choice>
    <mc:Fallback xmlns="">
      <p:transition spd="slow" advClick="0" advTm="5000">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DB5F8A-CC96-4378-9AED-1AA42A4B2B08}"/>
              </a:ext>
            </a:extLst>
          </p:cNvPr>
          <p:cNvSpPr>
            <a:spLocks noGrp="1"/>
          </p:cNvSpPr>
          <p:nvPr>
            <p:ph type="title"/>
          </p:nvPr>
        </p:nvSpPr>
        <p:spPr>
          <a:xfrm>
            <a:off x="1076325" y="1352551"/>
            <a:ext cx="10515600" cy="3829050"/>
          </a:xfrm>
        </p:spPr>
        <p:txBody>
          <a:bodyPr>
            <a:normAutofit/>
          </a:bodyPr>
          <a:lstStyle/>
          <a:p>
            <a:pPr algn="ctr"/>
            <a:r>
              <a:rPr lang="el-GR" sz="2800" b="1" dirty="0"/>
              <a:t>Σας ευχαριστώ πολύ  </a:t>
            </a:r>
            <a:br>
              <a:rPr lang="el-GR" dirty="0"/>
            </a:br>
            <a:r>
              <a:rPr lang="el-GR" sz="2800" b="1" dirty="0"/>
              <a:t>Αναστασία</a:t>
            </a:r>
          </a:p>
        </p:txBody>
      </p:sp>
    </p:spTree>
    <p:extLst>
      <p:ext uri="{BB962C8B-B14F-4D97-AF65-F5344CB8AC3E}">
        <p14:creationId xmlns:p14="http://schemas.microsoft.com/office/powerpoint/2010/main" val="2620060596"/>
      </p:ext>
    </p:extLst>
  </p:cSld>
  <p:clrMapOvr>
    <a:masterClrMapping/>
  </p:clrMapOvr>
  <mc:AlternateContent xmlns:mc="http://schemas.openxmlformats.org/markup-compatibility/2006" xmlns:p14="http://schemas.microsoft.com/office/powerpoint/2010/main">
    <mc:Choice Requires="p14">
      <p:transition spd="slow" p14:dur="1500" advClick="0" advTm="25000">
        <p:split orient="vert"/>
      </p:transition>
    </mc:Choice>
    <mc:Fallback xmlns="">
      <p:transition spd="slow" advClick="0" advTm="25000">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91AE56-BE6B-4477-ACCB-6576C9681E23}"/>
              </a:ext>
            </a:extLst>
          </p:cNvPr>
          <p:cNvSpPr>
            <a:spLocks noGrp="1"/>
          </p:cNvSpPr>
          <p:nvPr>
            <p:ph type="title"/>
          </p:nvPr>
        </p:nvSpPr>
        <p:spPr>
          <a:xfrm>
            <a:off x="1019175" y="1733551"/>
            <a:ext cx="10515600" cy="2686050"/>
          </a:xfrm>
          <a:ln>
            <a:noFill/>
          </a:ln>
        </p:spPr>
        <p:txBody>
          <a:bodyPr>
            <a:normAutofit/>
          </a:bodyPr>
          <a:lstStyle/>
          <a:p>
            <a:pPr algn="ctr"/>
            <a:r>
              <a:rPr lang="el-GR" sz="3600" b="1" u="sng" dirty="0"/>
              <a:t>Η θέση της γυναίκας στην αρχαιότητα</a:t>
            </a:r>
          </a:p>
        </p:txBody>
      </p:sp>
    </p:spTree>
    <p:extLst>
      <p:ext uri="{BB962C8B-B14F-4D97-AF65-F5344CB8AC3E}">
        <p14:creationId xmlns:p14="http://schemas.microsoft.com/office/powerpoint/2010/main" val="1557623873"/>
      </p:ext>
    </p:extLst>
  </p:cSld>
  <p:clrMapOvr>
    <a:masterClrMapping/>
  </p:clrMapOvr>
  <mc:AlternateContent xmlns:mc="http://schemas.openxmlformats.org/markup-compatibility/2006" xmlns:p14="http://schemas.microsoft.com/office/powerpoint/2010/main">
    <mc:Choice Requires="p14">
      <p:transition spd="slow" p14:dur="1500" advClick="0" advTm="5000">
        <p:split orient="vert"/>
      </p:transition>
    </mc:Choice>
    <mc:Fallback xmlns="">
      <p:transition spd="slow" advClick="0" advTm="5000">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7DFD62-5B34-4CB7-991E-3DC23D2469F5}"/>
              </a:ext>
            </a:extLst>
          </p:cNvPr>
          <p:cNvSpPr>
            <a:spLocks noGrp="1"/>
          </p:cNvSpPr>
          <p:nvPr>
            <p:ph type="title"/>
          </p:nvPr>
        </p:nvSpPr>
        <p:spPr>
          <a:xfrm>
            <a:off x="771895" y="415636"/>
            <a:ext cx="10510653" cy="1947554"/>
          </a:xfrm>
        </p:spPr>
        <p:txBody>
          <a:bodyPr>
            <a:noAutofit/>
          </a:bodyPr>
          <a:lstStyle/>
          <a:p>
            <a:pPr algn="just"/>
            <a:r>
              <a:rPr lang="el-GR" sz="1800" dirty="0">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Η γυναίκα,  κατά την κλασική αρχαιότητα, θεωρείτο κατώτερη βιολογικά και ψυχολογικά. Στην Αρχαία Ελλάδα η πρώτη κύρια δυσκολία που αντιμετώπιζε ένα νεογέννητο κορίτσι ήταν να του επιτραπεί να ζήσει. Αυτό εξαρτάτο άμεσα από την απόφαση του πατέρα.  Έτσι το νεογνού αφηνόταν  σε μια ερημική περιοχή, καθώς η γέννηση ενός θηλυκού μέλους θεωρείτο ανώφελο επιπρόσθετο έξοδο για την οικογένεια, εφόσον μάλιστα σε ένα κατεξοχήν πατριαρχικό σύστημα κληρονομιάς,  δεν είχε τη δυνατότητα να διατηρήσει το οικογενειακό όνομα και συνεπώς τα οικογενειακά περιουσιακά στοιχεία.</a:t>
            </a: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1960" y="2529443"/>
            <a:ext cx="5866410" cy="3544785"/>
          </a:xfrm>
        </p:spPr>
      </p:pic>
    </p:spTree>
    <p:extLst>
      <p:ext uri="{BB962C8B-B14F-4D97-AF65-F5344CB8AC3E}">
        <p14:creationId xmlns:p14="http://schemas.microsoft.com/office/powerpoint/2010/main" val="1533233967"/>
      </p:ext>
    </p:extLst>
  </p:cSld>
  <p:clrMapOvr>
    <a:masterClrMapping/>
  </p:clrMapOvr>
  <mc:AlternateContent xmlns:mc="http://schemas.openxmlformats.org/markup-compatibility/2006" xmlns:p14="http://schemas.microsoft.com/office/powerpoint/2010/main">
    <mc:Choice Requires="p14">
      <p:transition spd="slow" p14:dur="1500" advClick="0" advTm="30000">
        <p:split orient="vert"/>
      </p:transition>
    </mc:Choice>
    <mc:Fallback xmlns="">
      <p:transition spd="slow" advClick="0" advTm="30000">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9993" y="1479158"/>
            <a:ext cx="3938588" cy="494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Ορθογώνιο 3"/>
          <p:cNvSpPr/>
          <p:nvPr/>
        </p:nvSpPr>
        <p:spPr>
          <a:xfrm>
            <a:off x="855023" y="373832"/>
            <a:ext cx="10557164" cy="1015663"/>
          </a:xfrm>
          <a:prstGeom prst="rect">
            <a:avLst/>
          </a:prstGeom>
        </p:spPr>
        <p:txBody>
          <a:bodyPr wrap="square">
            <a:spAutoFit/>
          </a:bodyPr>
          <a:lstStyle/>
          <a:p>
            <a:pPr algn="just"/>
            <a:r>
              <a:rPr lang="el-GR" sz="2000" dirty="0">
                <a:latin typeface="Arial" pitchFamily="34" charset="0"/>
                <a:cs typeface="Arial" pitchFamily="34" charset="0"/>
              </a:rPr>
              <a:t>     Η γυναίκα στον αρχαίο ελληνικό κόσμο έπρεπε να είναι σεμνή, όμορφη και υγιής, προκειμένου να συμβιβάζεται με τα πρότυπα μιας ανδροκρατικής κοινωνίας, αλλά και ικανή σε ό, τι είχε να κάνει με τις δουλειές και την οργάνωση του σπιτιού. </a:t>
            </a:r>
          </a:p>
        </p:txBody>
      </p:sp>
    </p:spTree>
    <p:extLst>
      <p:ext uri="{BB962C8B-B14F-4D97-AF65-F5344CB8AC3E}">
        <p14:creationId xmlns:p14="http://schemas.microsoft.com/office/powerpoint/2010/main" val="743361453"/>
      </p:ext>
    </p:extLst>
  </p:cSld>
  <p:clrMapOvr>
    <a:masterClrMapping/>
  </p:clrMapOvr>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ACEECE-9168-4766-92A9-39FB4258541F}"/>
              </a:ext>
            </a:extLst>
          </p:cNvPr>
          <p:cNvSpPr>
            <a:spLocks noGrp="1"/>
          </p:cNvSpPr>
          <p:nvPr>
            <p:ph type="title"/>
          </p:nvPr>
        </p:nvSpPr>
        <p:spPr>
          <a:xfrm>
            <a:off x="838200" y="296883"/>
            <a:ext cx="10515600" cy="1516866"/>
          </a:xfrm>
        </p:spPr>
        <p:txBody>
          <a:bodyPr>
            <a:noAutofit/>
          </a:bodyPr>
          <a:lstStyle/>
          <a:p>
            <a:pPr algn="just"/>
            <a:r>
              <a:rPr lang="el-GR" sz="2000" dirty="0">
                <a:latin typeface="Arial" panose="020B0604020202020204" pitchFamily="34" charset="0"/>
                <a:cs typeface="Arial" panose="020B0604020202020204" pitchFamily="34" charset="0"/>
              </a:rPr>
              <a:t>        Στο σπίτι ενός Αθηναίου πολίτη το μικρό κορίτσι μεγάλωνε με τη φροντίδα μιας τροφού (παραμάνας). Περνούσε το μεγαλύτερο μέρος του χρόνου του στα γυναικεία διαμερίσματα, τον γυναικωνίτη, όπου συνήθως οι μητέρες μεγάλωναν τα παιδιά τους και ασχολούνταν με την υφαντική</a:t>
            </a:r>
            <a:r>
              <a:rPr lang="el-GR" sz="1800" dirty="0">
                <a:latin typeface="Arial" panose="020B0604020202020204" pitchFamily="34" charset="0"/>
                <a:cs typeface="Arial" panose="020B0604020202020204" pitchFamily="34" charset="0"/>
              </a:rPr>
              <a:t>. </a:t>
            </a:r>
          </a:p>
        </p:txBody>
      </p:sp>
      <p:pic>
        <p:nvPicPr>
          <p:cNvPr id="5" name="Θέση περιεχομένου 4" descr="Εικόνα που περιέχει κείμενο, φωτογραφία, άτομο, άνδρας&#10;&#10;Περιγραφή που δημιουργήθηκε αυτόματα">
            <a:extLst>
              <a:ext uri="{FF2B5EF4-FFF2-40B4-BE49-F238E27FC236}">
                <a16:creationId xmlns:a16="http://schemas.microsoft.com/office/drawing/2014/main" id="{0233C94D-F539-410B-90BF-C34BF7EF41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12375" y="1521338"/>
            <a:ext cx="5143500" cy="4207383"/>
          </a:xfrm>
        </p:spPr>
      </p:pic>
    </p:spTree>
    <p:extLst>
      <p:ext uri="{BB962C8B-B14F-4D97-AF65-F5344CB8AC3E}">
        <p14:creationId xmlns:p14="http://schemas.microsoft.com/office/powerpoint/2010/main" val="1785397005"/>
      </p:ext>
    </p:extLst>
  </p:cSld>
  <p:clrMapOvr>
    <a:masterClrMapping/>
  </p:clrMapOvr>
  <mc:AlternateContent xmlns:mc="http://schemas.openxmlformats.org/markup-compatibility/2006" xmlns:p14="http://schemas.microsoft.com/office/powerpoint/2010/main">
    <mc:Choice Requires="p14">
      <p:transition spd="slow" p14:dur="1500" advClick="0" advTm="30000">
        <p:split orient="vert"/>
      </p:transition>
    </mc:Choice>
    <mc:Fallback xmlns="">
      <p:transition spd="slow" advClick="0" advTm="30000">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2441DB-6C8D-4CF3-AD0C-0DD45E4B461F}"/>
              </a:ext>
            </a:extLst>
          </p:cNvPr>
          <p:cNvSpPr>
            <a:spLocks noGrp="1"/>
          </p:cNvSpPr>
          <p:nvPr>
            <p:ph type="title"/>
          </p:nvPr>
        </p:nvSpPr>
        <p:spPr>
          <a:xfrm>
            <a:off x="695696" y="451264"/>
            <a:ext cx="10515600" cy="1923802"/>
          </a:xfrm>
        </p:spPr>
        <p:txBody>
          <a:bodyPr>
            <a:noAutofit/>
          </a:bodyPr>
          <a:lstStyle/>
          <a:p>
            <a:r>
              <a:rPr lang="el-GR" sz="1800" dirty="0">
                <a:latin typeface="Arial" panose="020B0604020202020204" pitchFamily="34" charset="0"/>
                <a:cs typeface="Arial" panose="020B0604020202020204" pitchFamily="34" charset="0"/>
              </a:rPr>
              <a:t>       </a:t>
            </a: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r>
              <a:rPr lang="el-GR" sz="1800" dirty="0">
                <a:latin typeface="Arial" panose="020B0604020202020204" pitchFamily="34" charset="0"/>
                <a:cs typeface="Arial" panose="020B0604020202020204" pitchFamily="34" charset="0"/>
              </a:rPr>
              <a:t>      </a:t>
            </a: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r>
              <a:rPr lang="el-GR" sz="2000" dirty="0">
                <a:latin typeface="Arial" panose="020B0604020202020204" pitchFamily="34" charset="0"/>
                <a:cs typeface="Arial" panose="020B0604020202020204" pitchFamily="34" charset="0"/>
              </a:rPr>
              <a:t>        </a:t>
            </a:r>
            <a:br>
              <a:rPr lang="el-GR" sz="2000" dirty="0">
                <a:latin typeface="Arial" panose="020B0604020202020204" pitchFamily="34" charset="0"/>
                <a:cs typeface="Arial" panose="020B0604020202020204" pitchFamily="34" charset="0"/>
              </a:rPr>
            </a:br>
            <a:r>
              <a:rPr lang="el-GR" sz="2000" dirty="0">
                <a:latin typeface="Arial" panose="020B0604020202020204" pitchFamily="34" charset="0"/>
                <a:cs typeface="Arial" panose="020B0604020202020204" pitchFamily="34" charset="0"/>
              </a:rPr>
              <a:t>            </a:t>
            </a:r>
            <a:br>
              <a:rPr lang="el-GR" sz="2000" dirty="0">
                <a:latin typeface="Arial" panose="020B0604020202020204" pitchFamily="34" charset="0"/>
                <a:cs typeface="Arial" panose="020B0604020202020204" pitchFamily="34" charset="0"/>
              </a:rPr>
            </a:br>
            <a:br>
              <a:rPr lang="el-GR" sz="2000" dirty="0">
                <a:latin typeface="Arial" panose="020B0604020202020204" pitchFamily="34" charset="0"/>
                <a:cs typeface="Arial" panose="020B0604020202020204" pitchFamily="34" charset="0"/>
              </a:rPr>
            </a:br>
            <a:br>
              <a:rPr lang="el-GR" sz="2000" dirty="0">
                <a:latin typeface="Arial" panose="020B0604020202020204" pitchFamily="34" charset="0"/>
                <a:cs typeface="Arial" panose="020B0604020202020204" pitchFamily="34" charset="0"/>
              </a:rPr>
            </a:br>
            <a:br>
              <a:rPr lang="el-GR" sz="2000" dirty="0">
                <a:latin typeface="Arial" panose="020B0604020202020204" pitchFamily="34" charset="0"/>
                <a:cs typeface="Arial" panose="020B0604020202020204" pitchFamily="34" charset="0"/>
              </a:rPr>
            </a:br>
            <a:br>
              <a:rPr lang="el-GR" sz="2000" dirty="0">
                <a:latin typeface="Arial" panose="020B0604020202020204" pitchFamily="34" charset="0"/>
                <a:cs typeface="Arial" panose="020B0604020202020204" pitchFamily="34" charset="0"/>
              </a:rPr>
            </a:br>
            <a:br>
              <a:rPr lang="el-GR" sz="2000" dirty="0">
                <a:latin typeface="Arial" panose="020B0604020202020204" pitchFamily="34" charset="0"/>
                <a:cs typeface="Arial" panose="020B0604020202020204" pitchFamily="34" charset="0"/>
              </a:rPr>
            </a:br>
            <a:br>
              <a:rPr lang="el-GR" sz="2000" dirty="0">
                <a:latin typeface="Arial" panose="020B0604020202020204" pitchFamily="34" charset="0"/>
                <a:cs typeface="Arial" panose="020B0604020202020204" pitchFamily="34" charset="0"/>
              </a:rPr>
            </a:br>
            <a:br>
              <a:rPr lang="el-GR" sz="2000" dirty="0">
                <a:latin typeface="Arial" panose="020B0604020202020204" pitchFamily="34" charset="0"/>
                <a:cs typeface="Arial" panose="020B0604020202020204" pitchFamily="34" charset="0"/>
              </a:rPr>
            </a:br>
            <a:br>
              <a:rPr lang="el-GR" sz="2000" dirty="0">
                <a:latin typeface="Arial" panose="020B0604020202020204" pitchFamily="34" charset="0"/>
                <a:cs typeface="Arial" panose="020B0604020202020204" pitchFamily="34" charset="0"/>
              </a:rPr>
            </a:br>
            <a:br>
              <a:rPr lang="el-GR" sz="2000" dirty="0">
                <a:latin typeface="Arial" panose="020B0604020202020204" pitchFamily="34" charset="0"/>
                <a:cs typeface="Arial" panose="020B0604020202020204" pitchFamily="34" charset="0"/>
              </a:rPr>
            </a:br>
            <a:br>
              <a:rPr lang="el-GR" sz="2000" dirty="0">
                <a:latin typeface="Arial" panose="020B0604020202020204" pitchFamily="34" charset="0"/>
                <a:cs typeface="Arial" panose="020B0604020202020204" pitchFamily="34" charset="0"/>
              </a:rPr>
            </a:br>
            <a:br>
              <a:rPr lang="el-GR" sz="2000" dirty="0">
                <a:latin typeface="Arial" panose="020B0604020202020204" pitchFamily="34" charset="0"/>
                <a:cs typeface="Arial" panose="020B0604020202020204" pitchFamily="34" charset="0"/>
              </a:rPr>
            </a:br>
            <a:br>
              <a:rPr lang="el-GR" sz="2000" dirty="0">
                <a:latin typeface="Arial" panose="020B0604020202020204" pitchFamily="34" charset="0"/>
                <a:cs typeface="Arial" panose="020B0604020202020204" pitchFamily="34" charset="0"/>
              </a:rPr>
            </a:br>
            <a:r>
              <a:rPr lang="el-GR" sz="2000" dirty="0">
                <a:latin typeface="Arial" panose="020B0604020202020204" pitchFamily="34" charset="0"/>
                <a:cs typeface="Arial" panose="020B0604020202020204" pitchFamily="34" charset="0"/>
              </a:rPr>
              <a:t>      Η γυναίκα δεν είχε καμία εξουσία, ούτε καν στην ίδια της την ύπαρξη. Ο γάμος της δεν απαιτούσε τη συγκατάθεσή της. Στον αρραβώνας η παρουσία της νύφης δεν ήταν υποχρεωτική. Δινόταν   από τον πατέρα της νύφης προίκα , η οποία συνήθως περιελάμβανε χρήματα, ρουχισμό, πολύτιμα αντικείμενα και δούλους, και ανερχόταν το λιγότερο στο ένα δέκατο της περιουσίας του πατέρα της νύφης. Άλλες φορές δινόταν σαν προίκα κι ένας κλήρος γης με τη μορφή πλασματικής ενοικίασης.</a:t>
            </a:r>
            <a:br>
              <a:rPr lang="el-GR" sz="20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br>
              <a:rPr lang="el-GR" sz="1800" dirty="0">
                <a:latin typeface="Arial" panose="020B0604020202020204" pitchFamily="34" charset="0"/>
                <a:cs typeface="Arial" panose="020B0604020202020204" pitchFamily="34" charset="0"/>
              </a:rPr>
            </a:br>
            <a:r>
              <a:rPr lang="el-GR" sz="1800" dirty="0">
                <a:latin typeface="Arial" panose="020B0604020202020204" pitchFamily="34" charset="0"/>
                <a:cs typeface="Arial" panose="020B0604020202020204" pitchFamily="34" charset="0"/>
              </a:rPr>
              <a:t> </a:t>
            </a:r>
          </a:p>
        </p:txBody>
      </p:sp>
      <p:pic>
        <p:nvPicPr>
          <p:cNvPr id="5" name="Θέση περιεχομένου 4" descr="Εικόνα που περιέχει υπαίθριος, άτομο, φωτογραφία, παλιός&#10;&#10;Περιγραφή που δημιουργήθηκε αυτόματα">
            <a:extLst>
              <a:ext uri="{FF2B5EF4-FFF2-40B4-BE49-F238E27FC236}">
                <a16:creationId xmlns:a16="http://schemas.microsoft.com/office/drawing/2014/main" id="{A8F25760-C278-4B6D-B67B-556084142F6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52906" y="2553194"/>
            <a:ext cx="6167437" cy="3391385"/>
          </a:xfrm>
        </p:spPr>
      </p:pic>
    </p:spTree>
    <p:extLst>
      <p:ext uri="{BB962C8B-B14F-4D97-AF65-F5344CB8AC3E}">
        <p14:creationId xmlns:p14="http://schemas.microsoft.com/office/powerpoint/2010/main" val="554888250"/>
      </p:ext>
    </p:extLst>
  </p:cSld>
  <p:clrMapOvr>
    <a:masterClrMapping/>
  </p:clrMapOvr>
  <mc:AlternateContent xmlns:mc="http://schemas.openxmlformats.org/markup-compatibility/2006" xmlns:p14="http://schemas.microsoft.com/office/powerpoint/2010/main">
    <mc:Choice Requires="p14">
      <p:transition spd="slow" p14:dur="1500" advClick="0" advTm="40000">
        <p:split orient="vert"/>
      </p:transition>
    </mc:Choice>
    <mc:Fallback xmlns="">
      <p:transition spd="slow" advClick="0" advTm="40000">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just"/>
            <a:r>
              <a:rPr lang="el-GR" sz="2000" dirty="0">
                <a:latin typeface="Arial" pitchFamily="34" charset="0"/>
                <a:cs typeface="Arial" pitchFamily="34" charset="0"/>
              </a:rPr>
              <a:t>    Πρακτικά, η γυναίκα περνούσε από την προστασία του ενός κυρίου -του πατέρα- στον άλλο -τον σύζυγο- και αν ο πατέρας της πέθαινε χωρίς αρσενικό απόγονο, τότε ως επίκληρος έπρεπε να χωρίσει και να παντρευτεί τον αδελφό του πατέρα ης, προκειμένου να εξασφαλιστεί η </a:t>
            </a:r>
            <a:r>
              <a:rPr lang="el-GR" sz="2000" dirty="0" err="1">
                <a:latin typeface="Arial" pitchFamily="34" charset="0"/>
                <a:cs typeface="Arial" pitchFamily="34" charset="0"/>
              </a:rPr>
              <a:t>αρρενογραμμική</a:t>
            </a:r>
            <a:r>
              <a:rPr lang="el-GR" sz="2000" dirty="0">
                <a:latin typeface="Arial" pitchFamily="34" charset="0"/>
                <a:cs typeface="Arial" pitchFamily="34" charset="0"/>
              </a:rPr>
              <a:t> διαδοχή.</a:t>
            </a: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97460" y="1528195"/>
            <a:ext cx="3945948" cy="4682600"/>
          </a:xfrm>
        </p:spPr>
      </p:pic>
    </p:spTree>
    <p:extLst>
      <p:ext uri="{BB962C8B-B14F-4D97-AF65-F5344CB8AC3E}">
        <p14:creationId xmlns:p14="http://schemas.microsoft.com/office/powerpoint/2010/main" val="393953532"/>
      </p:ext>
    </p:extLst>
  </p:cSld>
  <p:clrMapOvr>
    <a:masterClrMapping/>
  </p:clrMapOvr>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D10FF6-5538-49A0-AD63-4BE605ED61C4}"/>
              </a:ext>
            </a:extLst>
          </p:cNvPr>
          <p:cNvSpPr>
            <a:spLocks noGrp="1"/>
          </p:cNvSpPr>
          <p:nvPr>
            <p:ph type="title"/>
          </p:nvPr>
        </p:nvSpPr>
        <p:spPr>
          <a:xfrm>
            <a:off x="956954" y="391886"/>
            <a:ext cx="10515600" cy="1425039"/>
          </a:xfrm>
        </p:spPr>
        <p:txBody>
          <a:bodyPr>
            <a:noAutofit/>
          </a:bodyPr>
          <a:lstStyle/>
          <a:p>
            <a:r>
              <a:rPr lang="el-GR" sz="1800" dirty="0">
                <a:latin typeface="Arial" panose="020B0604020202020204" pitchFamily="34" charset="0"/>
                <a:cs typeface="Arial" panose="020B0604020202020204" pitchFamily="34" charset="0"/>
              </a:rPr>
              <a:t> </a:t>
            </a:r>
            <a:br>
              <a:rPr lang="el-GR" sz="1800" dirty="0">
                <a:latin typeface="Arial" panose="020B0604020202020204" pitchFamily="34" charset="0"/>
                <a:cs typeface="Arial" panose="020B0604020202020204" pitchFamily="34" charset="0"/>
              </a:rPr>
            </a:br>
            <a:r>
              <a:rPr lang="el-GR" sz="1800" dirty="0">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Οι εξαιρέσεις έρχονται από τη Σπάρτη, πιθανώς τη Χίο και τη Λοκρίδα, όπου η εκπαίδευση των γυναικών και τα ιδιαίτερα ήθη επέβαλλαν μια διαφορετική πρακτική. Ειδικά σε ό, τι αφορά τη Σπάρτη οι γυναίκες «ξέφυγαν πραγματικά από την πατρική η συζυγική κηδεμονία», (παίζοντας μάλιστα ενεργητικό ρόλο στην κοινωνική και πολιτική σκηνή. </a:t>
            </a:r>
          </a:p>
        </p:txBody>
      </p:sp>
      <p:pic>
        <p:nvPicPr>
          <p:cNvPr id="5" name="Θέση περιεχομένου 4" descr="Εικόνα που περιέχει κτίριο, παλιός, φωτογραφία, λευκό&#10;&#10;Περιγραφή που δημιουργήθηκε αυτόματα">
            <a:extLst>
              <a:ext uri="{FF2B5EF4-FFF2-40B4-BE49-F238E27FC236}">
                <a16:creationId xmlns:a16="http://schemas.microsoft.com/office/drawing/2014/main" id="{A6CDB794-58A2-4215-8819-377FF9B69C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95365" y="2002224"/>
            <a:ext cx="4881737" cy="3977757"/>
          </a:xfrm>
        </p:spPr>
      </p:pic>
    </p:spTree>
    <p:extLst>
      <p:ext uri="{BB962C8B-B14F-4D97-AF65-F5344CB8AC3E}">
        <p14:creationId xmlns:p14="http://schemas.microsoft.com/office/powerpoint/2010/main" val="1890730419"/>
      </p:ext>
    </p:extLst>
  </p:cSld>
  <p:clrMapOvr>
    <a:masterClrMapping/>
  </p:clrMapOvr>
  <mc:AlternateContent xmlns:mc="http://schemas.openxmlformats.org/markup-compatibility/2006" xmlns:p14="http://schemas.microsoft.com/office/powerpoint/2010/main">
    <mc:Choice Requires="p14">
      <p:transition spd="slow" p14:dur="1500" advClick="0" advTm="30000">
        <p:split orient="vert"/>
      </p:transition>
    </mc:Choice>
    <mc:Fallback xmlns="">
      <p:transition spd="slow" advClick="0" advTm="30000">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just"/>
            <a:r>
              <a:rPr lang="el-GR" sz="2000" dirty="0">
                <a:latin typeface="Arial" pitchFamily="34" charset="0"/>
                <a:cs typeface="Arial" pitchFamily="34" charset="0"/>
              </a:rPr>
              <a:t>      </a:t>
            </a:r>
            <a:r>
              <a:rPr lang="el-GR" sz="2200" dirty="0">
                <a:latin typeface="Arial" pitchFamily="34" charset="0"/>
                <a:cs typeface="Arial" pitchFamily="34" charset="0"/>
              </a:rPr>
              <a:t>Η Σπαρτιάτισσα διαχειριζόταν η ίδια την περιουσία της, ακόμη και όταν δεν ήταν </a:t>
            </a:r>
            <a:r>
              <a:rPr lang="el-GR" sz="2200" dirty="0" err="1">
                <a:latin typeface="Arial" pitchFamily="34" charset="0"/>
                <a:cs typeface="Arial" pitchFamily="34" charset="0"/>
              </a:rPr>
              <a:t>πατρούχος</a:t>
            </a:r>
            <a:r>
              <a:rPr lang="el-GR" sz="2200" dirty="0">
                <a:latin typeface="Arial" pitchFamily="34" charset="0"/>
                <a:cs typeface="Arial" pitchFamily="34" charset="0"/>
              </a:rPr>
              <a:t> (όπως ονομάζει ο Ηρόδοτος την επίκληρο), και μπορούσε να επιλέξει άλλο σύζυγο, αν ο δικός της απουσίαζε επί μακρόν. Παραμένει ενεργή και στο παρασκήνιο της πολιτικής, επηρεάζοντας άρχοντες, για τους οποίους ο Αριστοτέλης χρησιμοποιεί τον βαρύ χαρακτηρισμό «γυναικοκρατούμενοι». </a:t>
            </a: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60176" y="1613673"/>
            <a:ext cx="2171700" cy="4181475"/>
          </a:xfrm>
        </p:spPr>
      </p:pic>
    </p:spTree>
    <p:extLst>
      <p:ext uri="{BB962C8B-B14F-4D97-AF65-F5344CB8AC3E}">
        <p14:creationId xmlns:p14="http://schemas.microsoft.com/office/powerpoint/2010/main" val="3779409486"/>
      </p:ext>
    </p:extLst>
  </p:cSld>
  <p:clrMapOvr>
    <a:masterClrMapping/>
  </p:clrMapOvr>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321</Words>
  <Application>Microsoft Macintosh PowerPoint</Application>
  <PresentationFormat>Widescreen</PresentationFormat>
  <Paragraphs>14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Θέμα του Office</vt:lpstr>
      <vt:lpstr>Οικιακή Οικονομία</vt:lpstr>
      <vt:lpstr>Η θέση της γυναίκας στην αρχαιότητα</vt:lpstr>
      <vt:lpstr>         Η γυναίκα,  κατά την κλασική αρχαιότητα, θεωρείτο κατώτερη βιολογικά και ψυχολογικά. Στην Αρχαία Ελλάδα η πρώτη κύρια δυσκολία που αντιμετώπιζε ένα νεογέννητο κορίτσι ήταν να του επιτραπεί να ζήσει. Αυτό εξαρτάτο άμεσα από την απόφαση του πατέρα.  Έτσι το νεογνού αφηνόταν  σε μια ερημική περιοχή, καθώς η γέννηση ενός θηλυκού μέλους θεωρείτο ανώφελο επιπρόσθετο έξοδο για την οικογένεια, εφόσον μάλιστα σε ένα κατεξοχήν πατριαρχικό σύστημα κληρονομιάς,  δεν είχε τη δυνατότητα να διατηρήσει το οικογενειακό όνομα και συνεπώς τα οικογενειακά περιουσιακά στοιχεία.</vt:lpstr>
      <vt:lpstr>PowerPoint Presentation</vt:lpstr>
      <vt:lpstr>        Στο σπίτι ενός Αθηναίου πολίτη το μικρό κορίτσι μεγάλωνε με τη φροντίδα μιας τροφού (παραμάνας). Περνούσε το μεγαλύτερο μέρος του χρόνου του στα γυναικεία διαμερίσματα, τον γυναικωνίτη, όπου συνήθως οι μητέρες μεγάλωναν τα παιδιά τους και ασχολούνταν με την υφαντική. </vt:lpstr>
      <vt:lpstr>                                                          Η γυναίκα δεν είχε καμία εξουσία, ούτε καν στην ίδια της την ύπαρξη. Ο γάμος της δεν απαιτούσε τη συγκατάθεσή της. Στον αρραβώνας η παρουσία της νύφης δεν ήταν υποχρεωτική. Δινόταν   από τον πατέρα της νύφης προίκα , η οποία συνήθως περιελάμβανε χρήματα, ρουχισμό, πολύτιμα αντικείμενα και δούλους, και ανερχόταν το λιγότερο στο ένα δέκατο της περιουσίας του πατέρα της νύφης. Άλλες φορές δινόταν σαν προίκα κι ένας κλήρος γης με τη μορφή πλασματικής ενοικίασης.                      </vt:lpstr>
      <vt:lpstr>    Πρακτικά, η γυναίκα περνούσε από την προστασία του ενός κυρίου -του πατέρα- στον άλλο -τον σύζυγο- και αν ο πατέρας της πέθαινε χωρίς αρσενικό απόγονο, τότε ως επίκληρος έπρεπε να χωρίσει και να παντρευτεί τον αδελφό του πατέρα ης, προκειμένου να εξασφαλιστεί η αρρενογραμμική διαδοχή.</vt:lpstr>
      <vt:lpstr>            Οι εξαιρέσεις έρχονται από τη Σπάρτη, πιθανώς τη Χίο και τη Λοκρίδα, όπου η εκπαίδευση των γυναικών και τα ιδιαίτερα ήθη επέβαλλαν μια διαφορετική πρακτική. Ειδικά σε ό, τι αφορά τη Σπάρτη οι γυναίκες «ξέφυγαν πραγματικά από την πατρική η συζυγική κηδεμονία», (παίζοντας μάλιστα ενεργητικό ρόλο στην κοινωνική και πολιτική σκηνή. </vt:lpstr>
      <vt:lpstr>      Η Σπαρτιάτισσα διαχειριζόταν η ίδια την περιουσία της, ακόμη και όταν δεν ήταν πατρούχος (όπως ονομάζει ο Ηρόδοτος την επίκληρο), και μπορούσε να επιλέξει άλλο σύζυγο, αν ο δικός της απουσίαζε επί μακρόν. Παραμένει ενεργή και στο παρασκήνιο της πολιτικής, επηρεάζοντας άρχοντες, για τους οποίους ο Αριστοτέλης χρησιμοποιεί τον βαρύ χαρακτηρισμό «γυναικοκρατούμενοι». </vt:lpstr>
      <vt:lpstr>ΠΗΓΕΣ</vt:lpstr>
      <vt:lpstr>Σας ευχαριστώ πολύ   Αναστασία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Οικιακή Οικονομία</dc:title>
  <dc:creator>306973934943</dc:creator>
  <cp:lastModifiedBy>BASILIS LOLIS</cp:lastModifiedBy>
  <cp:revision>17</cp:revision>
  <dcterms:created xsi:type="dcterms:W3CDTF">2019-11-18T14:43:21Z</dcterms:created>
  <dcterms:modified xsi:type="dcterms:W3CDTF">2019-12-15T06:25:13Z</dcterms:modified>
</cp:coreProperties>
</file>